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4" r:id="rId2"/>
    <p:sldId id="256" r:id="rId3"/>
    <p:sldId id="257" r:id="rId4"/>
    <p:sldId id="292" r:id="rId5"/>
    <p:sldId id="286" r:id="rId6"/>
    <p:sldId id="291" r:id="rId7"/>
    <p:sldId id="288" r:id="rId8"/>
    <p:sldId id="289" r:id="rId9"/>
    <p:sldId id="290" r:id="rId10"/>
    <p:sldId id="284" r:id="rId11"/>
    <p:sldId id="259" r:id="rId12"/>
    <p:sldId id="260" r:id="rId13"/>
    <p:sldId id="261" r:id="rId14"/>
    <p:sldId id="293" r:id="rId15"/>
    <p:sldId id="28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6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09090-0C49-4EB4-B8EE-95E6FF6BE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F1DBEB-A79D-4B66-A0F6-7D0D44BF7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432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0AE7B-52B8-45AC-9046-6EEA778EC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+mn-lt"/>
                <a:cs typeface="Arial" panose="020B0604020202020204" pitchFamily="34" charset="0"/>
              </a:rPr>
              <a:t>Velikokrat narobe razumljeno…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61E97-4B6D-452D-9B94-79250F79E7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VFR </a:t>
            </a:r>
            <a:r>
              <a:rPr lang="sl-SI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vs</a:t>
            </a:r>
            <a:r>
              <a:rPr lang="sl-SI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sl-S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VMC </a:t>
            </a:r>
            <a:r>
              <a:rPr lang="sl-SI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vs</a:t>
            </a:r>
            <a:r>
              <a:rPr lang="sl-SI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sl-S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Visual</a:t>
            </a:r>
            <a:endParaRPr lang="sl-S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VFR – Pravila vizualnega letenja</a:t>
            </a:r>
          </a:p>
          <a:p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VMC – Vizualni meteorološki pogoji</a:t>
            </a:r>
          </a:p>
          <a:p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363538" indent="-363538"/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Visual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Del IFR načrta poleta, ko se določen segment (DEP ali APP) opravi v vizualnih meteoroloških pogojih in kjer posadka sama skrbi za ustrezno ločevanje od terena.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030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0D886-6E77-4D17-AFB6-51072CB2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+mn-lt"/>
              </a:rPr>
              <a:t>READ BACK – obvezno ponavljanje </a:t>
            </a:r>
            <a:r>
              <a:rPr lang="sl-SI" sz="2800" dirty="0">
                <a:latin typeface="+mn-lt"/>
              </a:rPr>
              <a:t>(</a:t>
            </a:r>
            <a:r>
              <a:rPr lang="sl-SI" sz="2800" dirty="0" err="1">
                <a:latin typeface="+mn-lt"/>
              </a:rPr>
              <a:t>hold</a:t>
            </a:r>
            <a:r>
              <a:rPr lang="sl-SI" sz="2800" dirty="0">
                <a:latin typeface="+mn-lt"/>
              </a:rPr>
              <a:t> </a:t>
            </a:r>
            <a:r>
              <a:rPr lang="sl-SI" sz="2800" dirty="0" err="1">
                <a:latin typeface="+mn-lt"/>
              </a:rPr>
              <a:t>short</a:t>
            </a:r>
            <a:r>
              <a:rPr lang="sl-SI" sz="2800" dirty="0">
                <a:latin typeface="+mn-lt"/>
              </a:rPr>
              <a:t>)</a:t>
            </a:r>
            <a:endParaRPr lang="en-GB" sz="2800" dirty="0">
              <a:latin typeface="+mn-lt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E7BFAB8-D5A1-4011-8CCD-E3FC517C14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6301" y="2187677"/>
            <a:ext cx="9731557" cy="406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56D7-5950-44E2-9F85-92B64B7D1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latin typeface="+mn-lt"/>
              </a:rPr>
              <a:t>Conditional</a:t>
            </a:r>
            <a:r>
              <a:rPr lang="sl-SI" dirty="0">
                <a:latin typeface="+mn-lt"/>
              </a:rPr>
              <a:t> </a:t>
            </a:r>
            <a:r>
              <a:rPr lang="sl-SI" dirty="0" err="1">
                <a:latin typeface="+mn-lt"/>
              </a:rPr>
              <a:t>clearance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9C6D9-F74F-4DA8-AE75-840E1280E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SMG, </a:t>
            </a:r>
            <a:r>
              <a:rPr lang="sl-SI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behind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Cessna 172 on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line up RWY 14 </a:t>
            </a:r>
            <a:r>
              <a:rPr lang="sl-SI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behind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Odg: </a:t>
            </a:r>
            <a:r>
              <a:rPr lang="sl-SI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Behind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Cessna 172 on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final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lining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Runway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14, </a:t>
            </a:r>
            <a:r>
              <a:rPr lang="sl-SI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behind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SMG.</a:t>
            </a:r>
          </a:p>
          <a:p>
            <a:endParaRPr lang="sl-S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SMG, </a:t>
            </a:r>
            <a:r>
              <a:rPr lang="sl-SI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behind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departing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Piper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28, line up RWY14 </a:t>
            </a:r>
            <a:r>
              <a:rPr lang="sl-SI" sz="2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behind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Odg: </a:t>
            </a:r>
            <a:r>
              <a:rPr lang="sl-SI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Behind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departing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Piper28,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lining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up </a:t>
            </a:r>
            <a:r>
              <a:rPr lang="sl-SI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Runway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sl-SI" sz="20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behind</a:t>
            </a:r>
            <a:r>
              <a:rPr lang="sl-SI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SMG.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31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latin typeface="+mn-lt"/>
                <a:cs typeface="Arial" panose="020B0604020202020204" pitchFamily="34" charset="0"/>
              </a:rPr>
              <a:t>ICAO DOC.4444 ali SERA - </a:t>
            </a:r>
            <a:r>
              <a:rPr lang="sl-SI" dirty="0" err="1">
                <a:latin typeface="+mn-lt"/>
                <a:cs typeface="Arial" panose="020B0604020202020204" pitchFamily="34" charset="0"/>
              </a:rPr>
              <a:t>Phraseology</a:t>
            </a:r>
            <a:endParaRPr lang="sl-SI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915" y="2065867"/>
            <a:ext cx="10497861" cy="411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2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E5FFD-AE99-429A-80D4-273ACCE5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POMEMBNO!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AA19-D8BE-4CF9-9D2D-B933A280C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065867"/>
            <a:ext cx="10131425" cy="4433256"/>
          </a:xfrm>
        </p:spPr>
        <p:txBody>
          <a:bodyPr>
            <a:normAutofit/>
          </a:bodyPr>
          <a:lstStyle/>
          <a:p>
            <a:r>
              <a:rPr lang="sl-SI" sz="2000" dirty="0"/>
              <a:t>Priprava na polet v kontroliranem zračnem prostoru</a:t>
            </a:r>
          </a:p>
          <a:p>
            <a:r>
              <a:rPr lang="sl-SI" sz="2000" dirty="0"/>
              <a:t>Učenca pripravimo na komunikacijo – dan prej</a:t>
            </a:r>
          </a:p>
          <a:p>
            <a:r>
              <a:rPr lang="sl-SI" sz="2000" dirty="0"/>
              <a:t>Učenec naj vam pove sporočilo, preden „stisne gumb“ (če je mogoče)</a:t>
            </a:r>
          </a:p>
          <a:p>
            <a:r>
              <a:rPr lang="sl-SI" sz="2000" dirty="0"/>
              <a:t>Ker zahtevamo od učenca, moramo tudi sami pravilno komunicirati…</a:t>
            </a:r>
          </a:p>
          <a:p>
            <a:endParaRPr lang="sl-SI" sz="2000" dirty="0"/>
          </a:p>
          <a:p>
            <a:r>
              <a:rPr lang="sl-SI" sz="2000" dirty="0"/>
              <a:t>Kontroliran zračni prostor zahteva dovoljenje za vstop (C,D, za IFR tudi E)</a:t>
            </a:r>
          </a:p>
          <a:p>
            <a:endParaRPr lang="sl-SI" sz="2000" dirty="0"/>
          </a:p>
          <a:p>
            <a:r>
              <a:rPr lang="sl-SI" sz="2000" dirty="0"/>
              <a:t>Pomembno je imeti prižgan radarski odzivnik (</a:t>
            </a:r>
            <a:r>
              <a:rPr lang="sl-SI" sz="2000" dirty="0" err="1"/>
              <a:t>transponder</a:t>
            </a:r>
            <a:r>
              <a:rPr lang="sl-SI" sz="2000" dirty="0"/>
              <a:t>) – NE ZATO DA VAS VIDI KONTROLOR!!??</a:t>
            </a:r>
          </a:p>
          <a:p>
            <a:r>
              <a:rPr lang="sl-SI" sz="2000" dirty="0"/>
              <a:t>TCAS – ne deluje, če ima en zrakoplov izklopljen odzivnik, oziroma le tega na A-mode</a:t>
            </a:r>
          </a:p>
        </p:txBody>
      </p:sp>
    </p:spTree>
    <p:extLst>
      <p:ext uri="{BB962C8B-B14F-4D97-AF65-F5344CB8AC3E}">
        <p14:creationId xmlns:p14="http://schemas.microsoft.com/office/powerpoint/2010/main" val="29943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61B5191-F6EC-4027-8906-5CDB585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17522"/>
            <a:ext cx="3973976" cy="744794"/>
          </a:xfrm>
        </p:spPr>
        <p:txBody>
          <a:bodyPr>
            <a:normAutofit fontScale="90000"/>
          </a:bodyPr>
          <a:lstStyle/>
          <a:p>
            <a:r>
              <a:rPr lang="sl-SI" sz="4800" dirty="0"/>
              <a:t>Vprašanja?</a:t>
            </a:r>
            <a:endParaRPr lang="en-GB" sz="48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24E3750-3E50-4301-8029-A48189D1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10" y="2062316"/>
            <a:ext cx="4360606" cy="43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1382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24BE3-773B-48AF-B414-37ED8EA25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6502" y="2483220"/>
            <a:ext cx="7197726" cy="2421464"/>
          </a:xfrm>
        </p:spPr>
        <p:txBody>
          <a:bodyPr/>
          <a:lstStyle/>
          <a:p>
            <a:r>
              <a:rPr lang="sl-SI" dirty="0"/>
              <a:t>Komunikacija</a:t>
            </a:r>
            <a:br>
              <a:rPr lang="sl-SI" dirty="0"/>
            </a:br>
            <a:r>
              <a:rPr lang="sl-SI" sz="3200" dirty="0"/>
              <a:t>kontroliran zračni prostor</a:t>
            </a:r>
            <a:endParaRPr lang="en-GB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9C3ED3-78DF-45C6-9A00-F8E7DA00A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16502" y="6400800"/>
            <a:ext cx="7197726" cy="418324"/>
          </a:xfrm>
        </p:spPr>
        <p:txBody>
          <a:bodyPr/>
          <a:lstStyle/>
          <a:p>
            <a:r>
              <a:rPr lang="sl-SI" dirty="0"/>
              <a:t>Robert </a:t>
            </a:r>
            <a:r>
              <a:rPr lang="sl-SI" dirty="0" err="1"/>
              <a:t>šegula</a:t>
            </a:r>
            <a:r>
              <a:rPr lang="sl-SI" dirty="0"/>
              <a:t>, jan 2024</a:t>
            </a:r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4733B7-DEA4-4873-959E-CB7DA602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639" y="1454719"/>
            <a:ext cx="2836863" cy="1844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mart Pilot - Communications Issues">
            <a:extLst>
              <a:ext uri="{FF2B5EF4-FFF2-40B4-BE49-F238E27FC236}">
                <a16:creationId xmlns:a16="http://schemas.microsoft.com/office/drawing/2014/main" id="{4D4FBDDA-F2FA-4AE9-A82A-503F9D20C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3869492"/>
            <a:ext cx="344805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34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96A5-1E26-498B-8766-6D4D51324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+mn-lt"/>
              </a:rPr>
              <a:t>Osnovno načelo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50390-65BD-4B44-8CCA-AEE4113DB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425881"/>
          </a:xfrm>
        </p:spPr>
        <p:txBody>
          <a:bodyPr>
            <a:noAutofit/>
          </a:bodyPr>
          <a:lstStyle/>
          <a:p>
            <a:r>
              <a:rPr lang="sl-SI" sz="2000" dirty="0"/>
              <a:t>Ni samo nevarno, pač pa tudi izjemno butasto, da se pretvarjamo, da smo neko navodilo kontrole zračnega prometa razumeli, medtem ko ga nismo… </a:t>
            </a:r>
            <a:r>
              <a:rPr lang="sl-SI" sz="2000" dirty="0">
                <a:sym typeface="Wingdings" panose="05000000000000000000" pitchFamily="2" charset="2"/>
              </a:rPr>
              <a:t>;</a:t>
            </a:r>
          </a:p>
          <a:p>
            <a:endParaRPr lang="sl-SI" sz="2000" dirty="0">
              <a:sym typeface="Wingdings" panose="05000000000000000000" pitchFamily="2" charset="2"/>
            </a:endParaRPr>
          </a:p>
          <a:p>
            <a:endParaRPr lang="sl-SI" sz="2000" dirty="0">
              <a:sym typeface="Wingdings" panose="05000000000000000000" pitchFamily="2" charset="2"/>
            </a:endParaRPr>
          </a:p>
          <a:p>
            <a:endParaRPr lang="sl-SI" sz="2000" dirty="0">
              <a:sym typeface="Wingdings" panose="05000000000000000000" pitchFamily="2" charset="2"/>
            </a:endParaRPr>
          </a:p>
          <a:p>
            <a:r>
              <a:rPr lang="sl-SI" sz="2000" dirty="0">
                <a:sym typeface="Wingdings" panose="05000000000000000000" pitchFamily="2" charset="2"/>
              </a:rPr>
              <a:t>Komunicirati moramo s standardnimi frazami – frazeologija;</a:t>
            </a:r>
          </a:p>
          <a:p>
            <a:endParaRPr lang="sl-SI" sz="2000" dirty="0">
              <a:sym typeface="Wingdings" panose="05000000000000000000" pitchFamily="2" charset="2"/>
            </a:endParaRPr>
          </a:p>
          <a:p>
            <a:r>
              <a:rPr lang="sl-SI" sz="2000" dirty="0">
                <a:sym typeface="Wingdings" panose="05000000000000000000" pitchFamily="2" charset="2"/>
              </a:rPr>
              <a:t>V izjemnih primerih, za razjasnitev posameznih okoliščin (Letalo v sili, zdravstveni problemi na krovu…) lahko uporabimo splošen pogovor.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13A735D-7CAD-44FA-A09C-9B9FC11A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312" y="3140551"/>
            <a:ext cx="3609500" cy="21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05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8241E-EFB0-439E-8227-401F0DB3B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>
                <a:latin typeface="+mn-lt"/>
              </a:rPr>
              <a:t>Kontoroliran</a:t>
            </a:r>
            <a:r>
              <a:rPr lang="sl-SI" dirty="0">
                <a:latin typeface="+mn-lt"/>
              </a:rPr>
              <a:t> zračni prostor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D2955-D74F-4823-8DCB-D12F2578C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2667001"/>
          </a:xfrm>
        </p:spPr>
        <p:txBody>
          <a:bodyPr/>
          <a:lstStyle/>
          <a:p>
            <a:r>
              <a:rPr lang="sl-SI" sz="2000" dirty="0">
                <a:sym typeface="Wingdings" panose="05000000000000000000" pitchFamily="2" charset="2"/>
              </a:rPr>
              <a:t>Komunikacija v kontroliranem zračnem prostoru – naj poteka v angleškem jeziku, ker s tem omogočimo tudi ostalim udeležencem v zračnem prostoru, da imajo boljšo prostorsko predstavo o prometu – sicer pa lahko uporabljamo tudi slovenski jezik (VFR).</a:t>
            </a:r>
            <a:endParaRPr lang="en-GB" sz="2000" dirty="0"/>
          </a:p>
          <a:p>
            <a:endParaRPr lang="en-GB" dirty="0"/>
          </a:p>
        </p:txBody>
      </p:sp>
      <p:pic>
        <p:nvPicPr>
          <p:cNvPr id="2050" name="Picture 2" descr="How Pilots Communicate In Other Countries - AeroSavvy">
            <a:extLst>
              <a:ext uri="{FF2B5EF4-FFF2-40B4-BE49-F238E27FC236}">
                <a16:creationId xmlns:a16="http://schemas.microsoft.com/office/drawing/2014/main" id="{C184D388-6DE3-40ED-9972-0828B6185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574" y="3955026"/>
            <a:ext cx="609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661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FF2B-28D2-4B25-AE01-0F5F6A6E8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93290"/>
            <a:ext cx="10131425" cy="717755"/>
          </a:xfrm>
        </p:spPr>
        <p:txBody>
          <a:bodyPr/>
          <a:lstStyle/>
          <a:p>
            <a:pPr algn="ctr"/>
            <a:r>
              <a:rPr lang="sl-SI" dirty="0">
                <a:solidFill>
                  <a:srgbClr val="92D050"/>
                </a:solidFill>
                <a:latin typeface="+mn-lt"/>
              </a:rPr>
              <a:t>¸</a:t>
            </a:r>
            <a:endParaRPr lang="en-GB" dirty="0">
              <a:solidFill>
                <a:srgbClr val="92D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1742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0B58DC-D7F6-4B5B-A0E8-184F6B20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latin typeface="+mn-lt"/>
              </a:rPr>
              <a:t>Ponavljajoče se napake – </a:t>
            </a:r>
            <a:r>
              <a:rPr lang="sl-SI" sz="2800" dirty="0">
                <a:solidFill>
                  <a:srgbClr val="FFFF00"/>
                </a:solidFill>
                <a:latin typeface="+mn-lt"/>
              </a:rPr>
              <a:t>vzrok je inštruktor</a:t>
            </a:r>
            <a:endParaRPr lang="en-GB" sz="28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DC09D-C959-4670-9D58-32F90FBC8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946787"/>
            <a:ext cx="10131425" cy="4621161"/>
          </a:xfrm>
        </p:spPr>
        <p:txBody>
          <a:bodyPr>
            <a:normAutofit/>
          </a:bodyPr>
          <a:lstStyle/>
          <a:p>
            <a:r>
              <a:rPr lang="sl-SI" sz="2000" dirty="0"/>
              <a:t>Napake pri učencih izvirajo od nas samih - FI</a:t>
            </a:r>
          </a:p>
          <a:p>
            <a:r>
              <a:rPr lang="sl-SI" sz="2000" dirty="0"/>
              <a:t>Tako, kot slišijo nas komunicirati, bodo učenci tudi sami komunicirali</a:t>
            </a:r>
          </a:p>
          <a:p>
            <a:r>
              <a:rPr lang="sl-SI" sz="2000" dirty="0"/>
              <a:t>Zelo hitro posameznik „pobere“ napačne fraze in besedišče</a:t>
            </a:r>
          </a:p>
          <a:p>
            <a:endParaRPr lang="sl-SI" sz="2000" dirty="0"/>
          </a:p>
          <a:p>
            <a:r>
              <a:rPr lang="sl-SI" sz="2400" dirty="0">
                <a:solidFill>
                  <a:srgbClr val="FF0000"/>
                </a:solidFill>
              </a:rPr>
              <a:t>PAZIMO!!!!</a:t>
            </a:r>
          </a:p>
          <a:p>
            <a:pPr lvl="1"/>
            <a:r>
              <a:rPr lang="sl-SI" sz="1800" dirty="0"/>
              <a:t>da sami komuniciramo pravilno,</a:t>
            </a:r>
          </a:p>
          <a:p>
            <a:pPr lvl="1"/>
            <a:r>
              <a:rPr lang="sl-SI" sz="1800" dirty="0"/>
              <a:t>poudarjajmo pomembnost standardnega besedišča (standard </a:t>
            </a:r>
            <a:r>
              <a:rPr lang="sl-SI" sz="1800" dirty="0" err="1"/>
              <a:t>phraseology</a:t>
            </a:r>
            <a:r>
              <a:rPr lang="sl-SI" sz="1800" dirty="0"/>
              <a:t>)</a:t>
            </a:r>
          </a:p>
          <a:p>
            <a:pPr lvl="1"/>
            <a:r>
              <a:rPr lang="sl-SI" sz="1800" dirty="0"/>
              <a:t>Napačna komunikacija privede do napačnega razumevanja, napačno razumevanje lahko do NESREČE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79752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C7C70B3-6A93-41A6-99A2-7C170BF2D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648929"/>
          </a:xfrm>
        </p:spPr>
        <p:txBody>
          <a:bodyPr/>
          <a:lstStyle/>
          <a:p>
            <a:r>
              <a:rPr lang="sl-SI" dirty="0">
                <a:cs typeface="Arial" panose="020B0604020202020204" pitchFamily="34" charset="0"/>
              </a:rPr>
              <a:t>Ponavljajoče se napake</a:t>
            </a:r>
            <a:endParaRPr lang="en-GB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1C0F554-14A9-48AE-88B1-1961D5FB51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3473345"/>
              </p:ext>
            </p:extLst>
          </p:nvPr>
        </p:nvGraphicFramePr>
        <p:xfrm>
          <a:off x="801329" y="1258529"/>
          <a:ext cx="10589341" cy="54352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17153">
                  <a:extLst>
                    <a:ext uri="{9D8B030D-6E8A-4147-A177-3AD203B41FA5}">
                      <a16:colId xmlns:a16="http://schemas.microsoft.com/office/drawing/2014/main" val="2290734288"/>
                    </a:ext>
                  </a:extLst>
                </a:gridCol>
                <a:gridCol w="5572188">
                  <a:extLst>
                    <a:ext uri="{9D8B030D-6E8A-4147-A177-3AD203B41FA5}">
                      <a16:colId xmlns:a16="http://schemas.microsoft.com/office/drawing/2014/main" val="3094717389"/>
                    </a:ext>
                  </a:extLst>
                </a:gridCol>
              </a:tblGrid>
              <a:tr h="412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NEPRAVILNO</a:t>
                      </a:r>
                      <a:endParaRPr lang="en-GB" sz="1800" u="sng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PRAVILNO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692463"/>
                  </a:ext>
                </a:extLst>
              </a:tr>
              <a:tr h="412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Ready</a:t>
                      </a:r>
                      <a:r>
                        <a:rPr lang="sl-SI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sl-SI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taxy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S5-DMI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S5-DMI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Request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taxy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7065639"/>
                  </a:ext>
                </a:extLst>
              </a:tr>
              <a:tr h="412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S5-DMI </a:t>
                      </a:r>
                      <a:r>
                        <a:rPr lang="sl-SI" sz="18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Ready</a:t>
                      </a:r>
                      <a:r>
                        <a:rPr lang="sl-SI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sl-SI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start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S5-DMI,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Request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start up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61271294"/>
                  </a:ext>
                </a:extLst>
              </a:tr>
              <a:tr h="412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Cleared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cross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RWY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Crossing RWY, TWY…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5084791"/>
                  </a:ext>
                </a:extLst>
              </a:tr>
              <a:tr h="4124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Cleared to 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cross grass runway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Crossing grass runway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5789855"/>
                  </a:ext>
                </a:extLst>
              </a:tr>
              <a:tr h="4124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Cleared for take off </a:t>
                      </a: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RWY 14</a:t>
                      </a:r>
                      <a:endParaRPr lang="sl-SI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RWY 14,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cleared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take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1110309"/>
                  </a:ext>
                </a:extLst>
              </a:tr>
              <a:tr h="41247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Request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taxy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traffic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 err="1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patterns</a:t>
                      </a:r>
                      <a:endParaRPr lang="en-GB" sz="18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Request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taxy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traffic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circuits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26265813"/>
                  </a:ext>
                </a:extLst>
              </a:tr>
              <a:tr h="779627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Fraza »CLEARED« se na tleh lahko uporabi samo za odletno dovoljenje (DEP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clearance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–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Cleared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destination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…) in za dovoljenje za vzlet (RWY 14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Cleared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take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off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345294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r>
                        <a:rPr lang="sl-SI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Cleared</a:t>
                      </a:r>
                      <a:r>
                        <a:rPr lang="sl-SI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sl-SI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land</a:t>
                      </a:r>
                      <a:r>
                        <a:rPr lang="sl-SI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sl-SI" sz="1800" dirty="0">
                          <a:solidFill>
                            <a:srgbClr val="FFFF0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800" dirty="0">
                        <a:solidFill>
                          <a:srgbClr val="FFFF0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RWY 14,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cleared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land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8429180"/>
                  </a:ext>
                </a:extLst>
              </a:tr>
              <a:tr h="40704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RWY 30 cleared </a:t>
                      </a:r>
                      <a:r>
                        <a:rPr lang="en-GB" sz="1800" dirty="0">
                          <a:solidFill>
                            <a:srgbClr val="FFFF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touch and go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Cleard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TOUCH 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sl-SI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GO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21062642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Climb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120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Climb</a:t>
                      </a:r>
                      <a:r>
                        <a:rPr lang="sl-SI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ing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 FL 120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17167567"/>
                  </a:ext>
                </a:extLst>
              </a:tr>
              <a:tr h="453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Descent to 8000 </a:t>
                      </a: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ali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Descent 8000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Descent to (altitude) 8000 feet</a:t>
                      </a:r>
                      <a:endParaRPr lang="sl-SI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85559205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21FDA62-E4B1-4DA0-9A24-1C4587403B48}"/>
              </a:ext>
            </a:extLst>
          </p:cNvPr>
          <p:cNvCxnSpPr>
            <a:cxnSpLocks/>
          </p:cNvCxnSpPr>
          <p:nvPr/>
        </p:nvCxnSpPr>
        <p:spPr>
          <a:xfrm>
            <a:off x="892098" y="1764890"/>
            <a:ext cx="4768645" cy="477994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29985E-F418-4AAE-A639-9D463BCF8A0C}"/>
              </a:ext>
            </a:extLst>
          </p:cNvPr>
          <p:cNvCxnSpPr>
            <a:cxnSpLocks/>
          </p:cNvCxnSpPr>
          <p:nvPr/>
        </p:nvCxnSpPr>
        <p:spPr>
          <a:xfrm flipV="1">
            <a:off x="801329" y="1771278"/>
            <a:ext cx="4950184" cy="4916128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86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7849DC-BD84-479D-B432-8D5BE56D8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707923"/>
          </a:xfrm>
        </p:spPr>
        <p:txBody>
          <a:bodyPr/>
          <a:lstStyle/>
          <a:p>
            <a:r>
              <a:rPr lang="sl-SI" dirty="0">
                <a:cs typeface="Arial" panose="020B0604020202020204" pitchFamily="34" charset="0"/>
              </a:rPr>
              <a:t>Ponavljajoče se napake</a:t>
            </a:r>
            <a:endParaRPr lang="en-GB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3E9A1C3-8259-407E-BACD-7D9905A082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947282"/>
              </p:ext>
            </p:extLst>
          </p:nvPr>
        </p:nvGraphicFramePr>
        <p:xfrm>
          <a:off x="931610" y="1317523"/>
          <a:ext cx="10473810" cy="5004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5965">
                  <a:extLst>
                    <a:ext uri="{9D8B030D-6E8A-4147-A177-3AD203B41FA5}">
                      <a16:colId xmlns:a16="http://schemas.microsoft.com/office/drawing/2014/main" val="3428693966"/>
                    </a:ext>
                  </a:extLst>
                </a:gridCol>
                <a:gridCol w="5987845">
                  <a:extLst>
                    <a:ext uri="{9D8B030D-6E8A-4147-A177-3AD203B41FA5}">
                      <a16:colId xmlns:a16="http://schemas.microsoft.com/office/drawing/2014/main" val="403479525"/>
                    </a:ext>
                  </a:extLst>
                </a:gridCol>
              </a:tblGrid>
              <a:tr h="421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2400" b="1" dirty="0">
                          <a:solidFill>
                            <a:srgbClr val="FF0000"/>
                          </a:solidFill>
                          <a:effectLst/>
                        </a:rPr>
                        <a:t>NEPRAVILNO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2400" dirty="0">
                          <a:solidFill>
                            <a:srgbClr val="FFFF00"/>
                          </a:solidFill>
                          <a:effectLst/>
                        </a:rPr>
                        <a:t>PRAVILNO</a:t>
                      </a:r>
                      <a:endParaRPr lang="en-GB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876765"/>
                  </a:ext>
                </a:extLst>
              </a:tr>
              <a:tr h="575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Descent to 8000 </a:t>
                      </a:r>
                      <a:r>
                        <a:rPr lang="en-GB" sz="18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ali</a:t>
                      </a:r>
                      <a:r>
                        <a:rPr lang="en-GB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Descent 8000</a:t>
                      </a:r>
                      <a:endParaRPr lang="sl-SI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Descent to (altitude) 8000 feet</a:t>
                      </a:r>
                      <a:endParaRPr lang="sl-SI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7657230"/>
                  </a:ext>
                </a:extLst>
              </a:tr>
              <a:tr h="52409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effectLst/>
                        </a:rPr>
                        <a:t>Climbing</a:t>
                      </a:r>
                      <a:r>
                        <a:rPr lang="sl-SI" sz="1800" dirty="0">
                          <a:effectLst/>
                        </a:rPr>
                        <a:t> 3000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effectLst/>
                        </a:rPr>
                        <a:t>Climbing</a:t>
                      </a:r>
                      <a:r>
                        <a:rPr lang="sl-SI" sz="1800" dirty="0">
                          <a:effectLst/>
                        </a:rPr>
                        <a:t> to (</a:t>
                      </a:r>
                      <a:r>
                        <a:rPr lang="sl-SI" sz="1800" dirty="0" err="1">
                          <a:effectLst/>
                        </a:rPr>
                        <a:t>altitude</a:t>
                      </a:r>
                      <a:r>
                        <a:rPr lang="sl-SI" sz="1800" dirty="0">
                          <a:effectLst/>
                        </a:rPr>
                        <a:t>/</a:t>
                      </a:r>
                      <a:r>
                        <a:rPr lang="sl-SI" sz="1800" dirty="0" err="1">
                          <a:effectLst/>
                        </a:rPr>
                        <a:t>height</a:t>
                      </a:r>
                      <a:r>
                        <a:rPr lang="sl-SI" sz="1800" dirty="0">
                          <a:effectLst/>
                        </a:rPr>
                        <a:t> – </a:t>
                      </a:r>
                      <a:r>
                        <a:rPr lang="sl-SI" sz="1800" dirty="0" err="1">
                          <a:effectLst/>
                        </a:rPr>
                        <a:t>optional</a:t>
                      </a:r>
                      <a:r>
                        <a:rPr lang="sl-SI" sz="1800" dirty="0">
                          <a:effectLst/>
                        </a:rPr>
                        <a:t>) 3000 </a:t>
                      </a:r>
                      <a:r>
                        <a:rPr lang="sl-SI" sz="1800" dirty="0" err="1">
                          <a:effectLst/>
                        </a:rPr>
                        <a:t>feet</a:t>
                      </a:r>
                      <a:r>
                        <a:rPr lang="sl-SI" sz="1800" dirty="0">
                          <a:effectLst/>
                        </a:rPr>
                        <a:t>/</a:t>
                      </a:r>
                      <a:r>
                        <a:rPr lang="sl-SI" sz="1800" dirty="0" err="1">
                          <a:effectLst/>
                        </a:rPr>
                        <a:t>meters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2640084"/>
                  </a:ext>
                </a:extLst>
              </a:tr>
              <a:tr h="5868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effectLst/>
                        </a:rPr>
                        <a:t>Descending</a:t>
                      </a:r>
                      <a:r>
                        <a:rPr lang="sl-SI" sz="1800" dirty="0">
                          <a:effectLst/>
                        </a:rPr>
                        <a:t> 3000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effectLst/>
                        </a:rPr>
                        <a:t>Descening</a:t>
                      </a:r>
                      <a:r>
                        <a:rPr lang="sl-SI" sz="1800" dirty="0">
                          <a:effectLst/>
                        </a:rPr>
                        <a:t> to (</a:t>
                      </a:r>
                      <a:r>
                        <a:rPr lang="sl-SI" sz="1800" dirty="0" err="1">
                          <a:effectLst/>
                        </a:rPr>
                        <a:t>altitude</a:t>
                      </a:r>
                      <a:r>
                        <a:rPr lang="sl-SI" sz="1800" dirty="0">
                          <a:effectLst/>
                        </a:rPr>
                        <a:t>/</a:t>
                      </a:r>
                      <a:r>
                        <a:rPr lang="sl-SI" sz="1800" dirty="0" err="1">
                          <a:effectLst/>
                        </a:rPr>
                        <a:t>height</a:t>
                      </a:r>
                      <a:r>
                        <a:rPr lang="sl-SI" sz="1800" dirty="0">
                          <a:effectLst/>
                        </a:rPr>
                        <a:t> – </a:t>
                      </a:r>
                      <a:r>
                        <a:rPr lang="sl-SI" sz="1800" dirty="0" err="1">
                          <a:effectLst/>
                        </a:rPr>
                        <a:t>optional</a:t>
                      </a:r>
                      <a:r>
                        <a:rPr lang="sl-SI" sz="1800" dirty="0">
                          <a:effectLst/>
                        </a:rPr>
                        <a:t>) 3000 </a:t>
                      </a:r>
                      <a:r>
                        <a:rPr lang="sl-SI" sz="1800" dirty="0" err="1">
                          <a:effectLst/>
                        </a:rPr>
                        <a:t>feet</a:t>
                      </a:r>
                      <a:r>
                        <a:rPr lang="sl-SI" sz="1800" dirty="0">
                          <a:effectLst/>
                        </a:rPr>
                        <a:t>/</a:t>
                      </a:r>
                      <a:r>
                        <a:rPr lang="sl-SI" sz="1800" dirty="0" err="1">
                          <a:effectLst/>
                        </a:rPr>
                        <a:t>meters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0657678"/>
                  </a:ext>
                </a:extLst>
              </a:tr>
              <a:tr h="557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Climb</a:t>
                      </a:r>
                      <a:r>
                        <a:rPr lang="sl-SI" sz="18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n-GB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120</a:t>
                      </a:r>
                      <a:endParaRPr lang="sl-SI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Climb</a:t>
                      </a:r>
                      <a:r>
                        <a:rPr lang="sl-SI" sz="1800" dirty="0" err="1">
                          <a:effectLst/>
                          <a:latin typeface="+mn-lt"/>
                          <a:cs typeface="Arial" panose="020B0604020202020204" pitchFamily="34" charset="0"/>
                        </a:rPr>
                        <a:t>ing</a:t>
                      </a:r>
                      <a:r>
                        <a:rPr lang="en-GB" sz="1800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 to FL 120</a:t>
                      </a:r>
                      <a:endParaRPr lang="sl-SI" sz="1800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2649294"/>
                  </a:ext>
                </a:extLst>
              </a:tr>
              <a:tr h="9670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effectLst/>
                        </a:rPr>
                        <a:t>Call</a:t>
                      </a:r>
                      <a:r>
                        <a:rPr lang="sl-SI" sz="1800" dirty="0">
                          <a:effectLst/>
                        </a:rPr>
                        <a:t> </a:t>
                      </a:r>
                      <a:r>
                        <a:rPr lang="sl-SI" sz="1800" dirty="0" err="1">
                          <a:effectLst/>
                        </a:rPr>
                        <a:t>you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>
                          <a:effectLst/>
                        </a:rPr>
                        <a:t>REPORT </a:t>
                      </a:r>
                      <a:r>
                        <a:rPr lang="sl-SI" sz="1800" dirty="0" err="1">
                          <a:effectLst/>
                        </a:rPr>
                        <a:t>or</a:t>
                      </a:r>
                      <a:r>
                        <a:rPr lang="sl-SI" sz="1800" dirty="0">
                          <a:effectLst/>
                        </a:rPr>
                        <a:t> WILCO</a:t>
                      </a:r>
                      <a:r>
                        <a:rPr lang="sl-SI" sz="1600" dirty="0"/>
                        <a:t> </a:t>
                      </a:r>
                    </a:p>
                    <a:p>
                      <a:pPr marL="0" indent="0">
                        <a:buNone/>
                      </a:pPr>
                      <a:r>
                        <a:rPr lang="sl-SI" sz="1400" dirty="0"/>
                        <a:t>ali če se zahteva ponovitev VPS, </a:t>
                      </a:r>
                      <a:r>
                        <a:rPr lang="sl-SI" sz="1400" dirty="0" err="1"/>
                        <a:t>dase</a:t>
                      </a:r>
                      <a:r>
                        <a:rPr lang="sl-SI" sz="1400" dirty="0"/>
                        <a:t> kontrolor prepriča, da ste pravilno razumeli</a:t>
                      </a:r>
                    </a:p>
                    <a:p>
                      <a:r>
                        <a:rPr lang="sl-SI" sz="1800" dirty="0"/>
                        <a:t>Will REPORT </a:t>
                      </a:r>
                      <a:r>
                        <a:rPr lang="sl-SI" sz="1800" dirty="0" err="1"/>
                        <a:t>final</a:t>
                      </a:r>
                      <a:r>
                        <a:rPr lang="sl-SI" sz="1800" dirty="0"/>
                        <a:t> </a:t>
                      </a:r>
                      <a:r>
                        <a:rPr lang="sl-SI" sz="1800" dirty="0" err="1"/>
                        <a:t>Runway</a:t>
                      </a:r>
                      <a:r>
                        <a:rPr lang="sl-SI" sz="1800" dirty="0"/>
                        <a:t> 14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8788170"/>
                  </a:ext>
                </a:extLst>
              </a:tr>
              <a:tr h="4682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effectLst/>
                        </a:rPr>
                        <a:t>Cleared</a:t>
                      </a:r>
                      <a:r>
                        <a:rPr lang="sl-SI" sz="1800" dirty="0">
                          <a:effectLst/>
                        </a:rPr>
                        <a:t> to VALLU, DOL </a:t>
                      </a:r>
                      <a:r>
                        <a:rPr lang="sl-SI" sz="1800" dirty="0" err="1">
                          <a:effectLst/>
                        </a:rPr>
                        <a:t>next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effectLst/>
                        </a:rPr>
                        <a:t>Cleared</a:t>
                      </a:r>
                      <a:r>
                        <a:rPr lang="sl-SI" sz="1800" dirty="0">
                          <a:effectLst/>
                        </a:rPr>
                        <a:t> to DOL via VALLU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4185280"/>
                  </a:ext>
                </a:extLst>
              </a:tr>
              <a:tr h="4829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effectLst/>
                        </a:rPr>
                        <a:t>Squak</a:t>
                      </a:r>
                      <a:r>
                        <a:rPr lang="sl-SI" sz="1800" dirty="0">
                          <a:effectLst/>
                        </a:rPr>
                        <a:t> 3341 is </a:t>
                      </a:r>
                      <a:r>
                        <a:rPr lang="sl-SI" sz="1800" dirty="0" err="1">
                          <a:effectLst/>
                        </a:rPr>
                        <a:t>comming</a:t>
                      </a:r>
                      <a:r>
                        <a:rPr lang="sl-SI" sz="1800" dirty="0">
                          <a:effectLst/>
                        </a:rPr>
                        <a:t> </a:t>
                      </a:r>
                      <a:r>
                        <a:rPr lang="sl-SI" sz="1800" dirty="0" err="1">
                          <a:effectLst/>
                        </a:rPr>
                        <a:t>down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effectLst/>
                        </a:rPr>
                        <a:t>Squaking</a:t>
                      </a:r>
                      <a:r>
                        <a:rPr lang="sl-SI" sz="1800" dirty="0">
                          <a:effectLst/>
                        </a:rPr>
                        <a:t> 3341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6478946"/>
                  </a:ext>
                </a:extLst>
              </a:tr>
              <a:tr h="4214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>
                          <a:effectLst/>
                        </a:rPr>
                        <a:t>WHISKEY on </a:t>
                      </a:r>
                      <a:r>
                        <a:rPr lang="sl-SI" sz="1800" dirty="0" err="1">
                          <a:effectLst/>
                        </a:rPr>
                        <a:t>board</a:t>
                      </a:r>
                      <a:r>
                        <a:rPr lang="sl-SI" sz="1800" dirty="0">
                          <a:effectLst/>
                        </a:rPr>
                        <a:t> (ATIS)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sl-SI" sz="1800" dirty="0" err="1">
                          <a:effectLst/>
                        </a:rPr>
                        <a:t>Information</a:t>
                      </a:r>
                      <a:r>
                        <a:rPr lang="sl-SI" sz="1800" dirty="0">
                          <a:effectLst/>
                        </a:rPr>
                        <a:t> WHISKEY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99504452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E8D2566-F54D-4233-9570-9968210004BC}"/>
              </a:ext>
            </a:extLst>
          </p:cNvPr>
          <p:cNvCxnSpPr>
            <a:cxnSpLocks/>
          </p:cNvCxnSpPr>
          <p:nvPr/>
        </p:nvCxnSpPr>
        <p:spPr>
          <a:xfrm flipH="1">
            <a:off x="931610" y="1809135"/>
            <a:ext cx="4426972" cy="443926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ADC136-A0F2-4B5C-8BED-71912836A462}"/>
              </a:ext>
            </a:extLst>
          </p:cNvPr>
          <p:cNvCxnSpPr>
            <a:cxnSpLocks/>
          </p:cNvCxnSpPr>
          <p:nvPr/>
        </p:nvCxnSpPr>
        <p:spPr>
          <a:xfrm>
            <a:off x="931610" y="1809135"/>
            <a:ext cx="4426972" cy="4439265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56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DDE81-B63C-4266-877D-FAF21DB7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60439"/>
            <a:ext cx="10131425" cy="668594"/>
          </a:xfrm>
        </p:spPr>
        <p:txBody>
          <a:bodyPr>
            <a:normAutofit/>
          </a:bodyPr>
          <a:lstStyle/>
          <a:p>
            <a:r>
              <a:rPr lang="sl-SI" dirty="0">
                <a:cs typeface="Arial" panose="020B0604020202020204" pitchFamily="34" charset="0"/>
              </a:rPr>
              <a:t>Ponavljajoče se napake – </a:t>
            </a:r>
            <a:r>
              <a:rPr lang="sl-SI" sz="2800" b="1" u="sng" dirty="0">
                <a:solidFill>
                  <a:srgbClr val="FFFF00"/>
                </a:solidFill>
                <a:cs typeface="Arial" panose="020B0604020202020204" pitchFamily="34" charset="0"/>
              </a:rPr>
              <a:t>slovenski jezik</a:t>
            </a:r>
            <a:endParaRPr lang="en-GB" sz="2800" b="1" u="sng" dirty="0">
              <a:solidFill>
                <a:srgbClr val="FFFF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CC164E-9A45-485A-94D3-2EF8FCE44B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29" y="1455574"/>
            <a:ext cx="5879691" cy="5331765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2CC2BF-01CC-458E-BBD6-3D5798CE2651}"/>
              </a:ext>
            </a:extLst>
          </p:cNvPr>
          <p:cNvCxnSpPr>
            <a:cxnSpLocks/>
          </p:cNvCxnSpPr>
          <p:nvPr/>
        </p:nvCxnSpPr>
        <p:spPr>
          <a:xfrm>
            <a:off x="5550309" y="2060100"/>
            <a:ext cx="2728452" cy="46455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22F1F95-7FE3-4625-8ED5-94B0D224B0D7}"/>
              </a:ext>
            </a:extLst>
          </p:cNvPr>
          <p:cNvCxnSpPr>
            <a:cxnSpLocks/>
          </p:cNvCxnSpPr>
          <p:nvPr/>
        </p:nvCxnSpPr>
        <p:spPr>
          <a:xfrm flipH="1">
            <a:off x="5550310" y="2060100"/>
            <a:ext cx="2728451" cy="464550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729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{577A6C5E-0E29-42F7-BDD8-BC27B4D70471}tf03457452</Template>
  <TotalTime>296</TotalTime>
  <Words>658</Words>
  <Application>Microsoft Office PowerPoint</Application>
  <PresentationFormat>Širokozaslonsko</PresentationFormat>
  <Paragraphs>95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Celestial</vt:lpstr>
      <vt:lpstr>PowerPointova predstavitev</vt:lpstr>
      <vt:lpstr>Komunikacija kontroliran zračni prostor</vt:lpstr>
      <vt:lpstr>Osnovno načelo</vt:lpstr>
      <vt:lpstr>Kontoroliran zračni prostor</vt:lpstr>
      <vt:lpstr>¸</vt:lpstr>
      <vt:lpstr>Ponavljajoče se napake – vzrok je inštruktor</vt:lpstr>
      <vt:lpstr>Ponavljajoče se napake</vt:lpstr>
      <vt:lpstr>Ponavljajoče se napake</vt:lpstr>
      <vt:lpstr>Ponavljajoče se napake – slovenski jezik</vt:lpstr>
      <vt:lpstr>Velikokrat narobe razumljeno…</vt:lpstr>
      <vt:lpstr>READ BACK – obvezno ponavljanje (hold short)</vt:lpstr>
      <vt:lpstr>Conditional clearance</vt:lpstr>
      <vt:lpstr>ICAO DOC.4444 ali SERA - Phraseology</vt:lpstr>
      <vt:lpstr>POMEMBNO!</vt:lpstr>
      <vt:lpstr>Vprašanja?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Komunikacija v letalstvu</dc:title>
  <dc:creator>Robert Šegula</dc:creator>
  <cp:lastModifiedBy>Letalski center Maribor</cp:lastModifiedBy>
  <cp:revision>22</cp:revision>
  <dcterms:created xsi:type="dcterms:W3CDTF">2024-01-19T17:54:01Z</dcterms:created>
  <dcterms:modified xsi:type="dcterms:W3CDTF">2024-01-20T10:45:50Z</dcterms:modified>
</cp:coreProperties>
</file>