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18" r:id="rId3"/>
    <p:sldId id="311" r:id="rId4"/>
    <p:sldId id="307" r:id="rId5"/>
    <p:sldId id="321" r:id="rId6"/>
    <p:sldId id="308" r:id="rId7"/>
    <p:sldId id="317" r:id="rId8"/>
    <p:sldId id="319" r:id="rId9"/>
    <p:sldId id="320" r:id="rId10"/>
    <p:sldId id="274" r:id="rId11"/>
    <p:sldId id="269" r:id="rId12"/>
    <p:sldId id="267" r:id="rId13"/>
    <p:sldId id="268" r:id="rId14"/>
    <p:sldId id="314" r:id="rId15"/>
    <p:sldId id="266" r:id="rId16"/>
    <p:sldId id="270" r:id="rId17"/>
    <p:sldId id="313" r:id="rId18"/>
    <p:sldId id="271" r:id="rId19"/>
    <p:sldId id="272" r:id="rId20"/>
    <p:sldId id="273" r:id="rId21"/>
    <p:sldId id="275" r:id="rId22"/>
    <p:sldId id="276" r:id="rId23"/>
    <p:sldId id="277" r:id="rId24"/>
    <p:sldId id="278" r:id="rId25"/>
    <p:sldId id="280" r:id="rId26"/>
    <p:sldId id="281" r:id="rId27"/>
    <p:sldId id="312" r:id="rId28"/>
    <p:sldId id="282" r:id="rId29"/>
    <p:sldId id="284" r:id="rId30"/>
    <p:sldId id="283" r:id="rId31"/>
    <p:sldId id="285" r:id="rId32"/>
    <p:sldId id="286" r:id="rId33"/>
    <p:sldId id="287" r:id="rId34"/>
    <p:sldId id="288" r:id="rId35"/>
    <p:sldId id="289" r:id="rId36"/>
    <p:sldId id="304" r:id="rId37"/>
    <p:sldId id="305" r:id="rId38"/>
    <p:sldId id="290" r:id="rId39"/>
    <p:sldId id="291" r:id="rId40"/>
    <p:sldId id="299" r:id="rId41"/>
    <p:sldId id="302" r:id="rId42"/>
    <p:sldId id="303" r:id="rId43"/>
    <p:sldId id="309" r:id="rId44"/>
    <p:sldId id="310" r:id="rId45"/>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65" autoAdjust="0"/>
    <p:restoredTop sz="94660"/>
  </p:normalViewPr>
  <p:slideViewPr>
    <p:cSldViewPr>
      <p:cViewPr varScale="1">
        <p:scale>
          <a:sx n="108" d="100"/>
          <a:sy n="108" d="100"/>
        </p:scale>
        <p:origin x="2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40980357463719E-2"/>
          <c:y val="0"/>
          <c:w val="0.64616002885824753"/>
          <c:h val="0.93098208004300154"/>
        </c:manualLayout>
      </c:layout>
      <c:pieChart>
        <c:varyColors val="1"/>
        <c:ser>
          <c:idx val="0"/>
          <c:order val="0"/>
          <c:tx>
            <c:strRef>
              <c:f>List1!$B$1</c:f>
              <c:strCache>
                <c:ptCount val="1"/>
                <c:pt idx="0">
                  <c:v>Prodaja</c:v>
                </c:pt>
              </c:strCache>
            </c:strRef>
          </c:tx>
          <c:cat>
            <c:strRef>
              <c:f>List1!$A$2:$A$6</c:f>
              <c:strCache>
                <c:ptCount val="5"/>
                <c:pt idx="0">
                  <c:v> VID (75%)</c:v>
                </c:pt>
                <c:pt idx="1">
                  <c:v>SLUH (13%)</c:v>
                </c:pt>
                <c:pt idx="2">
                  <c:v>TIP (6%)</c:v>
                </c:pt>
                <c:pt idx="3">
                  <c:v>VONJ (3%)</c:v>
                </c:pt>
                <c:pt idx="4">
                  <c:v>OKUS (3%)</c:v>
                </c:pt>
              </c:strCache>
            </c:strRef>
          </c:cat>
          <c:val>
            <c:numRef>
              <c:f>List1!$B$2:$B$6</c:f>
              <c:numCache>
                <c:formatCode>General</c:formatCode>
                <c:ptCount val="5"/>
                <c:pt idx="0">
                  <c:v>7.5</c:v>
                </c:pt>
                <c:pt idx="1">
                  <c:v>1.3</c:v>
                </c:pt>
                <c:pt idx="2">
                  <c:v>0.60000000000000009</c:v>
                </c:pt>
                <c:pt idx="3">
                  <c:v>0.30000000000000004</c:v>
                </c:pt>
                <c:pt idx="4">
                  <c:v>0.30000000000000004</c:v>
                </c:pt>
              </c:numCache>
            </c:numRef>
          </c:val>
          <c:extLst>
            <c:ext xmlns:c16="http://schemas.microsoft.com/office/drawing/2014/chart" uri="{C3380CC4-5D6E-409C-BE32-E72D297353CC}">
              <c16:uniqueId val="{00000000-6A28-40F7-918F-CFD6B4F5E66C}"/>
            </c:ext>
          </c:extLst>
        </c:ser>
        <c:dLbls>
          <c:showLegendKey val="0"/>
          <c:showVal val="0"/>
          <c:showCatName val="0"/>
          <c:showSerName val="0"/>
          <c:showPercent val="0"/>
          <c:showBubbleSize val="0"/>
          <c:showLeaderLines val="0"/>
        </c:dLbls>
        <c:firstSliceAng val="174"/>
      </c:pieChart>
    </c:plotArea>
    <c:legend>
      <c:legendPos val="r"/>
      <c:layout>
        <c:manualLayout>
          <c:xMode val="edge"/>
          <c:yMode val="edge"/>
          <c:x val="0.62476437803207052"/>
          <c:y val="0.37228937698781245"/>
          <c:w val="0.37523562196792948"/>
          <c:h val="0.61621774609490942"/>
        </c:manualLayout>
      </c:layout>
      <c:overlay val="0"/>
    </c:legend>
    <c:plotVisOnly val="1"/>
    <c:dispBlanksAs val="zero"/>
    <c:showDLblsOverMax val="0"/>
  </c:chart>
  <c:txPr>
    <a:bodyPr/>
    <a:lstStyle/>
    <a:p>
      <a:pPr>
        <a:defRPr sz="1800"/>
      </a:pPr>
      <a:endParaRPr lang="sl-SI"/>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B7095-8538-42CC-AA43-8F4616B1D37E}" type="datetimeFigureOut">
              <a:rPr lang="sl-SI" smtClean="0"/>
              <a:t>20. 01. 2024</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D6499-7F4B-46C6-ABAD-052CCD6927B7}" type="slidenum">
              <a:rPr lang="sl-SI" smtClean="0"/>
              <a:t>‹#›</a:t>
            </a:fld>
            <a:endParaRPr lang="sl-SI"/>
          </a:p>
        </p:txBody>
      </p:sp>
    </p:spTree>
    <p:extLst>
      <p:ext uri="{BB962C8B-B14F-4D97-AF65-F5344CB8AC3E}">
        <p14:creationId xmlns:p14="http://schemas.microsoft.com/office/powerpoint/2010/main" val="104787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93887D59-7ACF-4458-8B9F-A4C5ED1A1074}" type="datetimeFigureOut">
              <a:rPr lang="sl-SI" smtClean="0"/>
              <a:pPr/>
              <a:t>20. 01. 2024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7A3FF92-FAFC-4282-9C72-968687797931}" type="slidenum">
              <a:rPr lang="sl-SI" smtClean="0"/>
              <a:pPr/>
              <a:t>‹#›</a:t>
            </a:fld>
            <a:endParaRPr lang="sl-SI"/>
          </a:p>
        </p:txBody>
      </p:sp>
    </p:spTree>
    <p:extLst>
      <p:ext uri="{BB962C8B-B14F-4D97-AF65-F5344CB8AC3E}">
        <p14:creationId xmlns:p14="http://schemas.microsoft.com/office/powerpoint/2010/main" val="235377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3887D59-7ACF-4458-8B9F-A4C5ED1A1074}" type="datetimeFigureOut">
              <a:rPr lang="sl-SI" smtClean="0"/>
              <a:pPr/>
              <a:t>20. 01. 2024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7A3FF92-FAFC-4282-9C72-968687797931}" type="slidenum">
              <a:rPr lang="sl-SI" smtClean="0"/>
              <a:pPr/>
              <a:t>‹#›</a:t>
            </a:fld>
            <a:endParaRPr lang="sl-SI"/>
          </a:p>
        </p:txBody>
      </p:sp>
    </p:spTree>
    <p:extLst>
      <p:ext uri="{BB962C8B-B14F-4D97-AF65-F5344CB8AC3E}">
        <p14:creationId xmlns:p14="http://schemas.microsoft.com/office/powerpoint/2010/main" val="410788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3887D59-7ACF-4458-8B9F-A4C5ED1A1074}" type="datetimeFigureOut">
              <a:rPr lang="sl-SI" smtClean="0"/>
              <a:pPr/>
              <a:t>20. 01. 2024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7A3FF92-FAFC-4282-9C72-968687797931}" type="slidenum">
              <a:rPr lang="sl-SI" smtClean="0"/>
              <a:pPr/>
              <a:t>‹#›</a:t>
            </a:fld>
            <a:endParaRPr lang="sl-SI"/>
          </a:p>
        </p:txBody>
      </p:sp>
    </p:spTree>
    <p:extLst>
      <p:ext uri="{BB962C8B-B14F-4D97-AF65-F5344CB8AC3E}">
        <p14:creationId xmlns:p14="http://schemas.microsoft.com/office/powerpoint/2010/main" val="419116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3887D59-7ACF-4458-8B9F-A4C5ED1A1074}" type="datetimeFigureOut">
              <a:rPr lang="sl-SI" smtClean="0"/>
              <a:pPr/>
              <a:t>20. 01. 2024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7A3FF92-FAFC-4282-9C72-968687797931}" type="slidenum">
              <a:rPr lang="sl-SI" smtClean="0"/>
              <a:pPr/>
              <a:t>‹#›</a:t>
            </a:fld>
            <a:endParaRPr lang="sl-SI"/>
          </a:p>
        </p:txBody>
      </p:sp>
    </p:spTree>
    <p:extLst>
      <p:ext uri="{BB962C8B-B14F-4D97-AF65-F5344CB8AC3E}">
        <p14:creationId xmlns:p14="http://schemas.microsoft.com/office/powerpoint/2010/main" val="316679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93887D59-7ACF-4458-8B9F-A4C5ED1A1074}" type="datetimeFigureOut">
              <a:rPr lang="sl-SI" smtClean="0"/>
              <a:pPr/>
              <a:t>20. 01. 2024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7A3FF92-FAFC-4282-9C72-968687797931}" type="slidenum">
              <a:rPr lang="sl-SI" smtClean="0"/>
              <a:pPr/>
              <a:t>‹#›</a:t>
            </a:fld>
            <a:endParaRPr lang="sl-SI"/>
          </a:p>
        </p:txBody>
      </p:sp>
    </p:spTree>
    <p:extLst>
      <p:ext uri="{BB962C8B-B14F-4D97-AF65-F5344CB8AC3E}">
        <p14:creationId xmlns:p14="http://schemas.microsoft.com/office/powerpoint/2010/main" val="51488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93887D59-7ACF-4458-8B9F-A4C5ED1A1074}" type="datetimeFigureOut">
              <a:rPr lang="sl-SI" smtClean="0"/>
              <a:pPr/>
              <a:t>20. 01. 2024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7A3FF92-FAFC-4282-9C72-968687797931}" type="slidenum">
              <a:rPr lang="sl-SI" smtClean="0"/>
              <a:pPr/>
              <a:t>‹#›</a:t>
            </a:fld>
            <a:endParaRPr lang="sl-SI"/>
          </a:p>
        </p:txBody>
      </p:sp>
    </p:spTree>
    <p:extLst>
      <p:ext uri="{BB962C8B-B14F-4D97-AF65-F5344CB8AC3E}">
        <p14:creationId xmlns:p14="http://schemas.microsoft.com/office/powerpoint/2010/main" val="3821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93887D59-7ACF-4458-8B9F-A4C5ED1A1074}" type="datetimeFigureOut">
              <a:rPr lang="sl-SI" smtClean="0"/>
              <a:pPr/>
              <a:t>20. 01. 2024</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D7A3FF92-FAFC-4282-9C72-968687797931}" type="slidenum">
              <a:rPr lang="sl-SI" smtClean="0"/>
              <a:pPr/>
              <a:t>‹#›</a:t>
            </a:fld>
            <a:endParaRPr lang="sl-SI"/>
          </a:p>
        </p:txBody>
      </p:sp>
    </p:spTree>
    <p:extLst>
      <p:ext uri="{BB962C8B-B14F-4D97-AF65-F5344CB8AC3E}">
        <p14:creationId xmlns:p14="http://schemas.microsoft.com/office/powerpoint/2010/main" val="49607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93887D59-7ACF-4458-8B9F-A4C5ED1A1074}" type="datetimeFigureOut">
              <a:rPr lang="sl-SI" smtClean="0"/>
              <a:pPr/>
              <a:t>20. 01. 2024</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D7A3FF92-FAFC-4282-9C72-968687797931}" type="slidenum">
              <a:rPr lang="sl-SI" smtClean="0"/>
              <a:pPr/>
              <a:t>‹#›</a:t>
            </a:fld>
            <a:endParaRPr lang="sl-SI"/>
          </a:p>
        </p:txBody>
      </p:sp>
    </p:spTree>
    <p:extLst>
      <p:ext uri="{BB962C8B-B14F-4D97-AF65-F5344CB8AC3E}">
        <p14:creationId xmlns:p14="http://schemas.microsoft.com/office/powerpoint/2010/main" val="323152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93887D59-7ACF-4458-8B9F-A4C5ED1A1074}" type="datetimeFigureOut">
              <a:rPr lang="sl-SI" smtClean="0"/>
              <a:pPr/>
              <a:t>20. 01. 2024</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D7A3FF92-FAFC-4282-9C72-968687797931}" type="slidenum">
              <a:rPr lang="sl-SI" smtClean="0"/>
              <a:pPr/>
              <a:t>‹#›</a:t>
            </a:fld>
            <a:endParaRPr lang="sl-SI"/>
          </a:p>
        </p:txBody>
      </p:sp>
    </p:spTree>
    <p:extLst>
      <p:ext uri="{BB962C8B-B14F-4D97-AF65-F5344CB8AC3E}">
        <p14:creationId xmlns:p14="http://schemas.microsoft.com/office/powerpoint/2010/main" val="365903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93887D59-7ACF-4458-8B9F-A4C5ED1A1074}" type="datetimeFigureOut">
              <a:rPr lang="sl-SI" smtClean="0"/>
              <a:pPr/>
              <a:t>20. 01. 2024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7A3FF92-FAFC-4282-9C72-968687797931}" type="slidenum">
              <a:rPr lang="sl-SI" smtClean="0"/>
              <a:pPr/>
              <a:t>‹#›</a:t>
            </a:fld>
            <a:endParaRPr lang="sl-SI"/>
          </a:p>
        </p:txBody>
      </p:sp>
    </p:spTree>
    <p:extLst>
      <p:ext uri="{BB962C8B-B14F-4D97-AF65-F5344CB8AC3E}">
        <p14:creationId xmlns:p14="http://schemas.microsoft.com/office/powerpoint/2010/main" val="105079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93887D59-7ACF-4458-8B9F-A4C5ED1A1074}" type="datetimeFigureOut">
              <a:rPr lang="sl-SI" smtClean="0"/>
              <a:pPr/>
              <a:t>20. 01. 2024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7A3FF92-FAFC-4282-9C72-968687797931}" type="slidenum">
              <a:rPr lang="sl-SI" smtClean="0"/>
              <a:pPr/>
              <a:t>‹#›</a:t>
            </a:fld>
            <a:endParaRPr lang="sl-SI"/>
          </a:p>
        </p:txBody>
      </p:sp>
    </p:spTree>
    <p:extLst>
      <p:ext uri="{BB962C8B-B14F-4D97-AF65-F5344CB8AC3E}">
        <p14:creationId xmlns:p14="http://schemas.microsoft.com/office/powerpoint/2010/main" val="264884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87D59-7ACF-4458-8B9F-A4C5ED1A1074}" type="datetimeFigureOut">
              <a:rPr lang="sl-SI" smtClean="0"/>
              <a:pPr/>
              <a:t>20. 01. 2024</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3FF92-FAFC-4282-9C72-968687797931}" type="slidenum">
              <a:rPr lang="sl-SI" smtClean="0"/>
              <a:pPr/>
              <a:t>‹#›</a:t>
            </a:fld>
            <a:endParaRPr lang="sl-SI"/>
          </a:p>
        </p:txBody>
      </p:sp>
    </p:spTree>
    <p:extLst>
      <p:ext uri="{BB962C8B-B14F-4D97-AF65-F5344CB8AC3E}">
        <p14:creationId xmlns:p14="http://schemas.microsoft.com/office/powerpoint/2010/main" val="2594672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0" y="188640"/>
            <a:ext cx="9144000" cy="2151953"/>
          </a:xfrm>
        </p:spPr>
        <p:txBody>
          <a:bodyPr>
            <a:normAutofit/>
          </a:bodyPr>
          <a:lstStyle/>
          <a:p>
            <a:r>
              <a:rPr lang="sl-SI" sz="1800" b="1" dirty="0">
                <a:solidFill>
                  <a:srgbClr val="0070C0"/>
                </a:solidFill>
                <a:latin typeface="Comic Sans MS" pitchFamily="66" charset="0"/>
              </a:rPr>
              <a:t>IZOBRAŽEVANJE FI(S)</a:t>
            </a:r>
            <a:br>
              <a:rPr lang="sl-SI" sz="1800" b="1" dirty="0">
                <a:solidFill>
                  <a:srgbClr val="0070C0"/>
                </a:solidFill>
                <a:latin typeface="Comic Sans MS" pitchFamily="66" charset="0"/>
              </a:rPr>
            </a:br>
            <a:br>
              <a:rPr lang="sl-SI" sz="4800" dirty="0">
                <a:solidFill>
                  <a:srgbClr val="FF0000"/>
                </a:solidFill>
                <a:latin typeface="Comic Sans MS" pitchFamily="66" charset="0"/>
              </a:rPr>
            </a:br>
            <a:r>
              <a:rPr lang="sl-SI" sz="3600" b="1" dirty="0">
                <a:solidFill>
                  <a:srgbClr val="FF0000"/>
                </a:solidFill>
                <a:latin typeface="Comic Sans MS" pitchFamily="66" charset="0"/>
              </a:rPr>
              <a:t>IZOBRAŽEVANJE INŠTRUKTORJEV</a:t>
            </a:r>
          </a:p>
        </p:txBody>
      </p:sp>
      <p:sp>
        <p:nvSpPr>
          <p:cNvPr id="3" name="Podnaslov 2"/>
          <p:cNvSpPr>
            <a:spLocks noGrp="1"/>
          </p:cNvSpPr>
          <p:nvPr>
            <p:ph type="subTitle" idx="1"/>
          </p:nvPr>
        </p:nvSpPr>
        <p:spPr>
          <a:xfrm>
            <a:off x="1583668" y="5877272"/>
            <a:ext cx="5256584" cy="720080"/>
          </a:xfrm>
        </p:spPr>
        <p:txBody>
          <a:bodyPr>
            <a:normAutofit/>
          </a:bodyPr>
          <a:lstStyle/>
          <a:p>
            <a:r>
              <a:rPr lang="sl-SI" sz="2400" b="1" dirty="0">
                <a:solidFill>
                  <a:srgbClr val="0070C0"/>
                </a:solidFill>
              </a:rPr>
              <a:t>SEMINAR - JANUAR 2024</a:t>
            </a:r>
          </a:p>
        </p:txBody>
      </p:sp>
      <p:pic>
        <p:nvPicPr>
          <p:cNvPr id="17414" name="Picture 6" descr="http://media.airspacemag.com/images/Cartoon_FF_Main_AM09.jpg"/>
          <p:cNvPicPr>
            <a:picLocks noChangeAspect="1" noChangeArrowheads="1"/>
          </p:cNvPicPr>
          <p:nvPr/>
        </p:nvPicPr>
        <p:blipFill>
          <a:blip r:embed="rId2" cstate="print"/>
          <a:srcRect/>
          <a:stretch>
            <a:fillRect/>
          </a:stretch>
        </p:blipFill>
        <p:spPr bwMode="auto">
          <a:xfrm>
            <a:off x="1331640" y="2340593"/>
            <a:ext cx="5760640" cy="3247969"/>
          </a:xfrm>
          <a:prstGeom prst="rect">
            <a:avLst/>
          </a:prstGeom>
          <a:noFill/>
          <a:effectLst>
            <a:softEdge rad="63500"/>
          </a:effectLst>
        </p:spPr>
      </p:pic>
    </p:spTree>
    <p:extLst>
      <p:ext uri="{BB962C8B-B14F-4D97-AF65-F5344CB8AC3E}">
        <p14:creationId xmlns:p14="http://schemas.microsoft.com/office/powerpoint/2010/main" val="923147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i="1" dirty="0">
                <a:solidFill>
                  <a:srgbClr val="FF0000"/>
                </a:solidFill>
                <a:latin typeface="Comic Sans MS" panose="030F0702030302020204" pitchFamily="66" charset="0"/>
              </a:rPr>
              <a:t>ZNAČILNOSTI UČENJA</a:t>
            </a:r>
          </a:p>
        </p:txBody>
      </p:sp>
      <p:sp>
        <p:nvSpPr>
          <p:cNvPr id="3" name="Ograda vsebine 2"/>
          <p:cNvSpPr>
            <a:spLocks noGrp="1"/>
          </p:cNvSpPr>
          <p:nvPr>
            <p:ph idx="1"/>
          </p:nvPr>
        </p:nvSpPr>
        <p:spPr>
          <a:xfrm>
            <a:off x="457200" y="1600200"/>
            <a:ext cx="8229600" cy="5141168"/>
          </a:xfrm>
        </p:spPr>
        <p:txBody>
          <a:bodyPr>
            <a:normAutofit/>
          </a:bodyPr>
          <a:lstStyle/>
          <a:p>
            <a:pPr>
              <a:lnSpc>
                <a:spcPct val="150000"/>
              </a:lnSpc>
            </a:pPr>
            <a:r>
              <a:rPr lang="sl-SI" sz="2000" dirty="0"/>
              <a:t>Proces učenja poteka celo življenje;</a:t>
            </a:r>
          </a:p>
          <a:p>
            <a:pPr>
              <a:lnSpc>
                <a:spcPct val="150000"/>
              </a:lnSpc>
            </a:pPr>
            <a:r>
              <a:rPr lang="sl-SI" sz="2000" dirty="0"/>
              <a:t>Poznavanje učnih procesov pomaga inštruktorju pri poučevanju;</a:t>
            </a:r>
          </a:p>
          <a:p>
            <a:pPr>
              <a:lnSpc>
                <a:spcPct val="150000"/>
              </a:lnSpc>
            </a:pPr>
            <a:r>
              <a:rPr lang="sl-SI" sz="2000" dirty="0"/>
              <a:t>Učenje je rezultat izkušenj </a:t>
            </a:r>
          </a:p>
          <a:p>
            <a:pPr marL="0" indent="0">
              <a:lnSpc>
                <a:spcPct val="150000"/>
              </a:lnSpc>
              <a:buNone/>
            </a:pPr>
            <a:r>
              <a:rPr lang="sl-SI" sz="1600" dirty="0"/>
              <a:t>	(Npr. poznavanje besed frazeologije, ne bo koristno če ne bomo imeli z njimi izkušnje v 	realni situaciji)</a:t>
            </a:r>
          </a:p>
          <a:p>
            <a:pPr>
              <a:lnSpc>
                <a:spcPct val="150000"/>
              </a:lnSpc>
            </a:pPr>
            <a:r>
              <a:rPr lang="sl-SI" sz="2000" dirty="0"/>
              <a:t>Učenje je večplastno </a:t>
            </a:r>
          </a:p>
          <a:p>
            <a:pPr marL="0" indent="0">
              <a:lnSpc>
                <a:spcPct val="150000"/>
              </a:lnSpc>
              <a:buNone/>
            </a:pPr>
            <a:r>
              <a:rPr lang="sl-SI" sz="1600" dirty="0"/>
              <a:t>	(Npr. Učenje in reševanje problemov poteka na več nivojih)</a:t>
            </a:r>
          </a:p>
          <a:p>
            <a:pPr>
              <a:lnSpc>
                <a:spcPct val="150000"/>
              </a:lnSpc>
            </a:pPr>
            <a:r>
              <a:rPr lang="sl-SI" sz="2000" dirty="0"/>
              <a:t>Učenje je aktiven proces </a:t>
            </a:r>
          </a:p>
          <a:p>
            <a:pPr marL="0" indent="0">
              <a:lnSpc>
                <a:spcPct val="150000"/>
              </a:lnSpc>
              <a:buNone/>
            </a:pPr>
            <a:r>
              <a:rPr lang="sl-SI" sz="1600" dirty="0"/>
              <a:t>	(Učenje ne poteka samodejno. Za učenje je potrebno aktivno sodelovanje – 	poslušanje, reševanje, branje… Učenec, ki ni aktiven se ne uči.)</a:t>
            </a:r>
          </a:p>
        </p:txBody>
      </p:sp>
    </p:spTree>
    <p:extLst>
      <p:ext uri="{BB962C8B-B14F-4D97-AF65-F5344CB8AC3E}">
        <p14:creationId xmlns:p14="http://schemas.microsoft.com/office/powerpoint/2010/main" val="252593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i="1" u="sng" dirty="0">
                <a:solidFill>
                  <a:srgbClr val="FF0000"/>
                </a:solidFill>
              </a:rPr>
              <a:t>VRSTE UČENJA</a:t>
            </a:r>
          </a:p>
        </p:txBody>
      </p:sp>
      <p:sp>
        <p:nvSpPr>
          <p:cNvPr id="4" name="Zaobljeni pravokotnik 3"/>
          <p:cNvSpPr/>
          <p:nvPr/>
        </p:nvSpPr>
        <p:spPr>
          <a:xfrm>
            <a:off x="6037526" y="2639884"/>
            <a:ext cx="2851280" cy="4101484"/>
          </a:xfrm>
          <a:prstGeom prst="roundRect">
            <a:avLst/>
          </a:prstGeom>
          <a:solidFill>
            <a:schemeClr val="accent6">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i="1" dirty="0">
                <a:solidFill>
                  <a:srgbClr val="FF0000"/>
                </a:solidFill>
              </a:rPr>
              <a:t>Učenje s poskusom in napako</a:t>
            </a:r>
          </a:p>
          <a:p>
            <a:endParaRPr lang="sl-SI" sz="2000" dirty="0"/>
          </a:p>
          <a:p>
            <a:r>
              <a:rPr lang="sl-SI" sz="2000" dirty="0">
                <a:solidFill>
                  <a:schemeClr val="tx1"/>
                </a:solidFill>
              </a:rPr>
              <a:t>Je oblika med nadzorovanim in nenadzorovanim učenjem. Stanje se spreminja glede na odziv okolice.  (Učenec namenoma stisne nogo in popravi…)  </a:t>
            </a:r>
          </a:p>
        </p:txBody>
      </p:sp>
      <p:sp>
        <p:nvSpPr>
          <p:cNvPr id="8" name="Zaobljeni pravokotnik 7"/>
          <p:cNvSpPr/>
          <p:nvPr/>
        </p:nvSpPr>
        <p:spPr>
          <a:xfrm>
            <a:off x="3131840" y="2636912"/>
            <a:ext cx="2660622" cy="4104456"/>
          </a:xfrm>
          <a:prstGeom prst="roundRect">
            <a:avLst/>
          </a:prstGeom>
          <a:solidFill>
            <a:schemeClr val="accent5">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i="1" dirty="0">
                <a:solidFill>
                  <a:srgbClr val="FF0000"/>
                </a:solidFill>
              </a:rPr>
              <a:t>Nenadzorovano učenje</a:t>
            </a:r>
          </a:p>
          <a:p>
            <a:endParaRPr lang="sl-SI" sz="2000" dirty="0">
              <a:solidFill>
                <a:schemeClr val="tx1"/>
              </a:solidFill>
            </a:endParaRPr>
          </a:p>
          <a:p>
            <a:r>
              <a:rPr lang="sl-SI" sz="2000" dirty="0">
                <a:solidFill>
                  <a:schemeClr val="tx1"/>
                </a:solidFill>
              </a:rPr>
              <a:t>Večina učenja poteka nenadzorovano. Možgani morajo najti odziv na dražljaj iz okolja. (Kroglica / nitka in občutek, da je potrebno nekaj spremeniti…)</a:t>
            </a:r>
          </a:p>
        </p:txBody>
      </p:sp>
      <p:sp>
        <p:nvSpPr>
          <p:cNvPr id="9" name="Zaobljeni pravokotnik 8"/>
          <p:cNvSpPr/>
          <p:nvPr/>
        </p:nvSpPr>
        <p:spPr>
          <a:xfrm>
            <a:off x="226154" y="2636912"/>
            <a:ext cx="2660622" cy="4104456"/>
          </a:xfrm>
          <a:prstGeom prst="roundRect">
            <a:avLst/>
          </a:prstGeom>
          <a:solidFill>
            <a:schemeClr val="accent2">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i="1" dirty="0">
                <a:solidFill>
                  <a:srgbClr val="FF0000"/>
                </a:solidFill>
              </a:rPr>
              <a:t>Nadzorovano učenje</a:t>
            </a:r>
          </a:p>
          <a:p>
            <a:endParaRPr lang="sl-SI" sz="2000" dirty="0">
              <a:solidFill>
                <a:schemeClr val="tx1"/>
              </a:solidFill>
            </a:endParaRPr>
          </a:p>
          <a:p>
            <a:r>
              <a:rPr lang="sl-SI" sz="2000" dirty="0">
                <a:solidFill>
                  <a:schemeClr val="tx1"/>
                </a:solidFill>
              </a:rPr>
              <a:t>Učenje poteka v nadzorovanem okolju, pri čemer je nadzornik neka avtoriteta (predavatelj, učitelj letenja…)</a:t>
            </a:r>
          </a:p>
        </p:txBody>
      </p:sp>
      <p:sp>
        <p:nvSpPr>
          <p:cNvPr id="11" name="Desna puščica 10"/>
          <p:cNvSpPr/>
          <p:nvPr/>
        </p:nvSpPr>
        <p:spPr>
          <a:xfrm rot="8179292">
            <a:off x="1986710" y="1634342"/>
            <a:ext cx="1368152" cy="36004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Desna puščica 11"/>
          <p:cNvSpPr/>
          <p:nvPr/>
        </p:nvSpPr>
        <p:spPr>
          <a:xfrm rot="2442451">
            <a:off x="5761660" y="1611210"/>
            <a:ext cx="1368152" cy="36004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Desna puščica 12"/>
          <p:cNvSpPr/>
          <p:nvPr/>
        </p:nvSpPr>
        <p:spPr>
          <a:xfrm rot="5400000">
            <a:off x="3996500" y="1728177"/>
            <a:ext cx="93130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510995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i="1" dirty="0">
                <a:solidFill>
                  <a:srgbClr val="FF0000"/>
                </a:solidFill>
              </a:rPr>
              <a:t>OSNOVNI NIVOJI UČENJA</a:t>
            </a:r>
          </a:p>
        </p:txBody>
      </p:sp>
      <p:sp>
        <p:nvSpPr>
          <p:cNvPr id="4" name="Zaobljeni pravokotnik 3"/>
          <p:cNvSpPr/>
          <p:nvPr/>
        </p:nvSpPr>
        <p:spPr>
          <a:xfrm>
            <a:off x="251520" y="5176986"/>
            <a:ext cx="4680520" cy="1152128"/>
          </a:xfrm>
          <a:prstGeom prst="roundRect">
            <a:avLst/>
          </a:prstGeom>
          <a:solidFill>
            <a:schemeClr val="bg2">
              <a:lumMod val="2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rgbClr val="FF0000"/>
                </a:solidFill>
                <a:latin typeface="Arial Black" panose="020B0A04020102020204" pitchFamily="34" charset="0"/>
              </a:rPr>
              <a:t>ZNANJE</a:t>
            </a:r>
          </a:p>
          <a:p>
            <a:pPr algn="ctr"/>
            <a:r>
              <a:rPr lang="sl-SI" dirty="0"/>
              <a:t>(Sposobnost ponoviti naučeno brez razumevanja pomena.) (V L/D = 90 km/h)</a:t>
            </a:r>
          </a:p>
        </p:txBody>
      </p:sp>
      <p:sp>
        <p:nvSpPr>
          <p:cNvPr id="5" name="Zaobljeni pravokotnik 4"/>
          <p:cNvSpPr/>
          <p:nvPr/>
        </p:nvSpPr>
        <p:spPr>
          <a:xfrm>
            <a:off x="1187624" y="4041229"/>
            <a:ext cx="4680520" cy="1152128"/>
          </a:xfrm>
          <a:prstGeom prst="roundRect">
            <a:avLst/>
          </a:prstGeom>
          <a:solidFill>
            <a:schemeClr val="tx2">
              <a:lumMod val="75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rgbClr val="FFC000"/>
                </a:solidFill>
                <a:latin typeface="Arial Black" panose="020B0A04020102020204" pitchFamily="34" charset="0"/>
              </a:rPr>
              <a:t>RAZUMEVANJE</a:t>
            </a:r>
          </a:p>
          <a:p>
            <a:pPr algn="ctr"/>
            <a:r>
              <a:rPr lang="sl-SI" dirty="0"/>
              <a:t>(Razumeti naučeno.) ( Letim najdlje)</a:t>
            </a:r>
          </a:p>
        </p:txBody>
      </p:sp>
      <p:sp>
        <p:nvSpPr>
          <p:cNvPr id="6" name="Zaobljeni pravokotnik 5"/>
          <p:cNvSpPr/>
          <p:nvPr/>
        </p:nvSpPr>
        <p:spPr>
          <a:xfrm>
            <a:off x="2699792" y="2902346"/>
            <a:ext cx="4680520" cy="1152128"/>
          </a:xfrm>
          <a:prstGeom prst="roundRect">
            <a:avLst/>
          </a:prstGeom>
          <a:solidFill>
            <a:schemeClr val="accent2">
              <a:lumMod val="7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rgbClr val="00B050"/>
                </a:solidFill>
                <a:latin typeface="Arial Black" panose="020B0A04020102020204" pitchFamily="34" charset="0"/>
              </a:rPr>
              <a:t>UPORABA</a:t>
            </a:r>
          </a:p>
          <a:p>
            <a:pPr algn="ctr"/>
            <a:r>
              <a:rPr lang="sl-SI" dirty="0"/>
              <a:t>(V praksi smiselno uporabiti naučeno znanje.)  Leti z V </a:t>
            </a:r>
            <a:r>
              <a:rPr lang="sl-SI" dirty="0" err="1"/>
              <a:t>max</a:t>
            </a:r>
            <a:r>
              <a:rPr lang="sl-SI" dirty="0"/>
              <a:t> L/D</a:t>
            </a:r>
          </a:p>
        </p:txBody>
      </p:sp>
      <p:sp>
        <p:nvSpPr>
          <p:cNvPr id="7" name="Zaobljeni pravokotnik 6"/>
          <p:cNvSpPr/>
          <p:nvPr/>
        </p:nvSpPr>
        <p:spPr>
          <a:xfrm>
            <a:off x="3923928" y="1750218"/>
            <a:ext cx="4680520" cy="1152128"/>
          </a:xfrm>
          <a:prstGeom prst="roundRect">
            <a:avLst/>
          </a:prstGeom>
          <a:solidFill>
            <a:schemeClr val="accent6">
              <a:lumMod val="7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rgbClr val="0070C0"/>
                </a:solidFill>
                <a:latin typeface="Arial Black" panose="020B0A04020102020204" pitchFamily="34" charset="0"/>
              </a:rPr>
              <a:t>POVEZOVANJE</a:t>
            </a:r>
          </a:p>
          <a:p>
            <a:pPr algn="ctr"/>
            <a:r>
              <a:rPr lang="sl-SI" dirty="0"/>
              <a:t>(V novih situacijah ustrezno povezati novo znanje s pridobljenimi izkušnjami.) Vleče se na </a:t>
            </a:r>
            <a:r>
              <a:rPr lang="sl-SI" dirty="0" err="1"/>
              <a:t>letaliče</a:t>
            </a:r>
            <a:r>
              <a:rPr lang="sl-SI" dirty="0"/>
              <a:t> in leti z </a:t>
            </a:r>
            <a:r>
              <a:rPr lang="sl-SI" dirty="0" err="1"/>
              <a:t>max</a:t>
            </a:r>
            <a:r>
              <a:rPr lang="sl-SI" dirty="0"/>
              <a:t> L/D)</a:t>
            </a:r>
          </a:p>
        </p:txBody>
      </p:sp>
    </p:spTree>
    <p:extLst>
      <p:ext uri="{BB962C8B-B14F-4D97-AF65-F5344CB8AC3E}">
        <p14:creationId xmlns:p14="http://schemas.microsoft.com/office/powerpoint/2010/main" val="3793059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62630" y="150094"/>
            <a:ext cx="8229600" cy="922114"/>
          </a:xfrm>
        </p:spPr>
        <p:txBody>
          <a:bodyPr>
            <a:normAutofit/>
          </a:bodyPr>
          <a:lstStyle/>
          <a:p>
            <a:r>
              <a:rPr lang="sl-SI" sz="4000" b="1" i="1" u="sng" dirty="0">
                <a:solidFill>
                  <a:srgbClr val="FF0000"/>
                </a:solidFill>
              </a:rPr>
              <a:t>ZAKONI UČENJA</a:t>
            </a:r>
          </a:p>
        </p:txBody>
      </p:sp>
      <p:sp>
        <p:nvSpPr>
          <p:cNvPr id="3" name="Ograda vsebine 2"/>
          <p:cNvSpPr>
            <a:spLocks noGrp="1"/>
          </p:cNvSpPr>
          <p:nvPr>
            <p:ph idx="1"/>
          </p:nvPr>
        </p:nvSpPr>
        <p:spPr>
          <a:xfrm>
            <a:off x="222390" y="1830836"/>
            <a:ext cx="8910080" cy="5184576"/>
          </a:xfrm>
        </p:spPr>
        <p:txBody>
          <a:bodyPr>
            <a:normAutofit lnSpcReduction="10000"/>
          </a:bodyPr>
          <a:lstStyle/>
          <a:p>
            <a:pPr marL="0" indent="0">
              <a:lnSpc>
                <a:spcPct val="150000"/>
              </a:lnSpc>
              <a:buNone/>
            </a:pPr>
            <a:r>
              <a:rPr lang="sl-SI" sz="2400" b="1" i="1" dirty="0"/>
              <a:t>PRIPRAVLJENOST</a:t>
            </a:r>
          </a:p>
          <a:p>
            <a:pPr>
              <a:lnSpc>
                <a:spcPct val="150000"/>
              </a:lnSpc>
              <a:buFont typeface="Wingdings" panose="05000000000000000000" pitchFamily="2" charset="2"/>
              <a:buChar char="Ø"/>
            </a:pPr>
            <a:r>
              <a:rPr lang="sl-SI" sz="2400" dirty="0"/>
              <a:t>Nikogar ne moremo prisiliti, da se bo učil. </a:t>
            </a:r>
          </a:p>
          <a:p>
            <a:pPr>
              <a:lnSpc>
                <a:spcPct val="150000"/>
              </a:lnSpc>
              <a:buFont typeface="Wingdings" panose="05000000000000000000" pitchFamily="2" charset="2"/>
              <a:buChar char="Ø"/>
            </a:pPr>
            <a:r>
              <a:rPr lang="sl-SI" sz="2400" dirty="0"/>
              <a:t>Učenec mora jasno vedeti, čemu se mora nekaj naučiti saj bo s tem potreba po novem znanju večja. </a:t>
            </a:r>
            <a:r>
              <a:rPr lang="sl-SI" sz="2400" i="1" dirty="0"/>
              <a:t>(Primer: Čemu </a:t>
            </a:r>
            <a:r>
              <a:rPr lang="sl-SI" sz="2400" i="1" dirty="0" err="1"/>
              <a:t>trimati</a:t>
            </a:r>
            <a:r>
              <a:rPr lang="sl-SI" sz="2400" i="1" dirty="0"/>
              <a:t> letalo?)</a:t>
            </a:r>
          </a:p>
          <a:p>
            <a:pPr>
              <a:lnSpc>
                <a:spcPct val="150000"/>
              </a:lnSpc>
              <a:buFont typeface="Wingdings" panose="05000000000000000000" pitchFamily="2" charset="2"/>
              <a:buChar char="Ø"/>
            </a:pPr>
            <a:r>
              <a:rPr lang="sl-SI" sz="2400" dirty="0"/>
              <a:t>Pripravljenost na učenje vsebuje t.i. pravi trenutek, ko je učenec se posebej odprt za sprejemanje novega znanja. To se najpogosteje pojavi ravno takrat, ko učenec potrebuje določeno znanje in ga ravno tem trenutku pripravljen najbolje sprejeti. </a:t>
            </a:r>
            <a:r>
              <a:rPr lang="sl-SI" sz="2400" i="1" dirty="0"/>
              <a:t>(Primer: Pomen večanja vpadnega kota pri manjšanju hitrosti za zagotavljanje </a:t>
            </a:r>
            <a:r>
              <a:rPr lang="sl-SI" sz="2400" i="1" dirty="0" err="1"/>
              <a:t>Fv</a:t>
            </a:r>
            <a:r>
              <a:rPr lang="sl-SI" sz="2400" i="1" dirty="0"/>
              <a:t>.)</a:t>
            </a:r>
          </a:p>
          <a:p>
            <a:pPr marL="0" indent="0">
              <a:buNone/>
            </a:pPr>
            <a:endParaRPr lang="sl-SI" sz="1600" i="1" dirty="0"/>
          </a:p>
          <a:p>
            <a:pPr>
              <a:buFont typeface="Wingdings" panose="05000000000000000000" pitchFamily="2" charset="2"/>
              <a:buChar char="Ø"/>
            </a:pPr>
            <a:endParaRPr lang="sl-SI" dirty="0"/>
          </a:p>
          <a:p>
            <a:endParaRPr lang="sl-SI" dirty="0"/>
          </a:p>
          <a:p>
            <a:endParaRPr lang="sl-SI" dirty="0"/>
          </a:p>
        </p:txBody>
      </p:sp>
      <p:sp>
        <p:nvSpPr>
          <p:cNvPr id="5" name="Rounded Rectangle 4"/>
          <p:cNvSpPr/>
          <p:nvPr/>
        </p:nvSpPr>
        <p:spPr>
          <a:xfrm>
            <a:off x="294396" y="1114723"/>
            <a:ext cx="266429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PRIPRAVLJENOST</a:t>
            </a:r>
          </a:p>
        </p:txBody>
      </p:sp>
      <p:sp>
        <p:nvSpPr>
          <p:cNvPr id="6" name="Rounded Rectangle 5"/>
          <p:cNvSpPr/>
          <p:nvPr/>
        </p:nvSpPr>
        <p:spPr>
          <a:xfrm>
            <a:off x="3132358" y="1124744"/>
            <a:ext cx="2664296" cy="43204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UČINEK</a:t>
            </a:r>
          </a:p>
        </p:txBody>
      </p:sp>
      <p:sp>
        <p:nvSpPr>
          <p:cNvPr id="7" name="Rounded Rectangle 6"/>
          <p:cNvSpPr/>
          <p:nvPr/>
        </p:nvSpPr>
        <p:spPr>
          <a:xfrm>
            <a:off x="6148920" y="1134194"/>
            <a:ext cx="2664296" cy="43204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VAJA</a:t>
            </a:r>
          </a:p>
        </p:txBody>
      </p:sp>
      <p:sp>
        <p:nvSpPr>
          <p:cNvPr id="8" name="Bent-Up Arrow 7"/>
          <p:cNvSpPr/>
          <p:nvPr/>
        </p:nvSpPr>
        <p:spPr>
          <a:xfrm rot="10800000">
            <a:off x="1452194" y="620689"/>
            <a:ext cx="1327020" cy="28803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Bent-Up Arrow 8"/>
          <p:cNvSpPr/>
          <p:nvPr/>
        </p:nvSpPr>
        <p:spPr>
          <a:xfrm rot="10800000">
            <a:off x="6292936" y="620690"/>
            <a:ext cx="1327020" cy="288032"/>
          </a:xfrm>
          <a:prstGeom prst="bent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Down Arrow 9"/>
          <p:cNvSpPr/>
          <p:nvPr/>
        </p:nvSpPr>
        <p:spPr>
          <a:xfrm>
            <a:off x="4348720" y="908722"/>
            <a:ext cx="108012" cy="144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98665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2"/>
          <p:cNvSpPr>
            <a:spLocks noGrp="1"/>
          </p:cNvSpPr>
          <p:nvPr>
            <p:ph idx="1"/>
          </p:nvPr>
        </p:nvSpPr>
        <p:spPr>
          <a:xfrm>
            <a:off x="323528" y="332656"/>
            <a:ext cx="8496944" cy="6048672"/>
          </a:xfrm>
        </p:spPr>
        <p:txBody>
          <a:bodyPr>
            <a:normAutofit fontScale="92500"/>
          </a:bodyPr>
          <a:lstStyle/>
          <a:p>
            <a:pPr marL="0" indent="0">
              <a:buNone/>
            </a:pPr>
            <a:endParaRPr lang="sl-SI" sz="1600" i="1" dirty="0"/>
          </a:p>
          <a:p>
            <a:pPr marL="0" indent="0">
              <a:buNone/>
            </a:pPr>
            <a:r>
              <a:rPr lang="sl-SI" sz="2400" b="1" i="1" dirty="0"/>
              <a:t>UČINEK</a:t>
            </a:r>
          </a:p>
          <a:p>
            <a:pPr>
              <a:lnSpc>
                <a:spcPct val="150000"/>
              </a:lnSpc>
              <a:buFont typeface="Wingdings" panose="05000000000000000000" pitchFamily="2" charset="2"/>
              <a:buChar char="Ø"/>
            </a:pPr>
            <a:r>
              <a:rPr lang="sl-SI" sz="2400" dirty="0"/>
              <a:t>Učinek učenja je močnejši, če je odziv na situacijo prijeten in obratno. </a:t>
            </a:r>
          </a:p>
          <a:p>
            <a:pPr>
              <a:lnSpc>
                <a:spcPct val="150000"/>
              </a:lnSpc>
              <a:buFont typeface="Wingdings" panose="05000000000000000000" pitchFamily="2" charset="2"/>
              <a:buChar char="Ø"/>
            </a:pPr>
            <a:r>
              <a:rPr lang="sl-SI" sz="2400" dirty="0"/>
              <a:t>Pomembno je, da učitelj pripravi situacijo v kateri bo učenec lahko uspešen, saj bo na ta način povečal učinek. </a:t>
            </a:r>
            <a:r>
              <a:rPr lang="sl-SI" sz="2400" i="1" dirty="0"/>
              <a:t>(Primer: z učenci na začetku delamo vaje, ki jih lahko opravijo. NE IZVAJO VAJ, KI JIM BODO PRETEŽKE, SAJ S TEM NE PRISPEVAMO K USPEŠNEMU UČENJU, temveč samo povečamo frustracijo in manjšamo pripravljenost na učenje.)</a:t>
            </a:r>
          </a:p>
          <a:p>
            <a:pPr>
              <a:lnSpc>
                <a:spcPct val="150000"/>
              </a:lnSpc>
              <a:buFont typeface="Wingdings" panose="05000000000000000000" pitchFamily="2" charset="2"/>
              <a:buChar char="Ø"/>
            </a:pPr>
            <a:r>
              <a:rPr lang="sl-SI" sz="2400" dirty="0"/>
              <a:t>Predno povemo kaj je bilo narobe mora učitelj povedati, kaj je bilo opravljeno dobro! </a:t>
            </a:r>
            <a:r>
              <a:rPr lang="sl-SI" sz="2400" i="1" dirty="0"/>
              <a:t>(Komentarji o dejanju naj bodo konstruktivni!)</a:t>
            </a:r>
          </a:p>
          <a:p>
            <a:pPr>
              <a:buFont typeface="Wingdings" panose="05000000000000000000" pitchFamily="2" charset="2"/>
              <a:buChar char="Ø"/>
            </a:pPr>
            <a:endParaRPr lang="sl-SI" dirty="0"/>
          </a:p>
          <a:p>
            <a:endParaRPr lang="sl-SI" dirty="0"/>
          </a:p>
          <a:p>
            <a:endParaRPr lang="sl-SI" dirty="0"/>
          </a:p>
        </p:txBody>
      </p:sp>
    </p:spTree>
    <p:extLst>
      <p:ext uri="{BB962C8B-B14F-4D97-AF65-F5344CB8AC3E}">
        <p14:creationId xmlns:p14="http://schemas.microsoft.com/office/powerpoint/2010/main" val="329452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lipartpal.com/_thumbs/014/Airplane_l_tnb.png"/>
          <p:cNvPicPr>
            <a:picLocks noChangeAspect="1" noChangeArrowheads="1"/>
          </p:cNvPicPr>
          <p:nvPr/>
        </p:nvPicPr>
        <p:blipFill>
          <a:blip r:embed="rId2" cstate="print"/>
          <a:srcRect/>
          <a:stretch>
            <a:fillRect/>
          </a:stretch>
        </p:blipFill>
        <p:spPr bwMode="auto">
          <a:xfrm>
            <a:off x="6948264" y="267155"/>
            <a:ext cx="1622196" cy="1492420"/>
          </a:xfrm>
          <a:prstGeom prst="rect">
            <a:avLst/>
          </a:prstGeom>
          <a:noFill/>
          <a:effectLst>
            <a:softEdge rad="63500"/>
          </a:effectLst>
        </p:spPr>
      </p:pic>
      <p:sp>
        <p:nvSpPr>
          <p:cNvPr id="2" name="Oval 1"/>
          <p:cNvSpPr/>
          <p:nvPr/>
        </p:nvSpPr>
        <p:spPr>
          <a:xfrm>
            <a:off x="2720066" y="188640"/>
            <a:ext cx="3312368" cy="1368152"/>
          </a:xfrm>
          <a:prstGeom prst="ellipse">
            <a:avLst/>
          </a:prstGeom>
          <a:solidFill>
            <a:schemeClr val="tx2">
              <a:lumMod val="40000"/>
              <a:lumOff val="60000"/>
              <a:alpha val="5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6000" b="1" dirty="0">
                <a:solidFill>
                  <a:srgbClr val="FF0000"/>
                </a:solidFill>
              </a:rPr>
              <a:t>VAJA</a:t>
            </a:r>
          </a:p>
        </p:txBody>
      </p:sp>
      <p:sp>
        <p:nvSpPr>
          <p:cNvPr id="5" name="Rounded Rectangle 4"/>
          <p:cNvSpPr/>
          <p:nvPr/>
        </p:nvSpPr>
        <p:spPr>
          <a:xfrm>
            <a:off x="104056" y="2132856"/>
            <a:ext cx="8928992" cy="1080120"/>
          </a:xfrm>
          <a:prstGeom prst="roundRect">
            <a:avLst/>
          </a:prstGeom>
          <a:solidFill>
            <a:schemeClr val="accent3">
              <a:lumMod val="60000"/>
              <a:lumOff val="40000"/>
              <a:alpha val="5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b="1" dirty="0">
                <a:solidFill>
                  <a:srgbClr val="FF0000"/>
                </a:solidFill>
              </a:rPr>
              <a:t>Vaja je najboljši način za utrjevanje naučenega. Pomembno je, da vaja poteka v realnem okolju, saj bo le tako učinek najboljši.</a:t>
            </a:r>
          </a:p>
        </p:txBody>
      </p:sp>
      <p:sp>
        <p:nvSpPr>
          <p:cNvPr id="7" name="Rounded Rectangle 6"/>
          <p:cNvSpPr/>
          <p:nvPr/>
        </p:nvSpPr>
        <p:spPr>
          <a:xfrm>
            <a:off x="190734" y="3717032"/>
            <a:ext cx="2664296" cy="2952328"/>
          </a:xfrm>
          <a:prstGeom prst="roundRect">
            <a:avLst/>
          </a:prstGeom>
          <a:solidFill>
            <a:schemeClr val="accent3">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t>PRIMARNOST – učitelj mora naučiti vajo izvajati pravilno že v PRVEM poizkusu.</a:t>
            </a:r>
          </a:p>
        </p:txBody>
      </p:sp>
      <p:sp>
        <p:nvSpPr>
          <p:cNvPr id="9" name="Rounded Rectangle 8"/>
          <p:cNvSpPr/>
          <p:nvPr/>
        </p:nvSpPr>
        <p:spPr>
          <a:xfrm>
            <a:off x="3236404" y="3732008"/>
            <a:ext cx="2664296" cy="2922375"/>
          </a:xfrm>
          <a:prstGeom prst="roundRect">
            <a:avLst/>
          </a:prstGeom>
          <a:solidFill>
            <a:schemeClr val="bg2">
              <a:lumMod val="5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t>INTENZIVNOST – takojšnje, zanimivo in intenzivno izvajanje vaje ima veliko boljše učinke kot dolgočasna rutina.</a:t>
            </a:r>
          </a:p>
        </p:txBody>
      </p:sp>
      <p:sp>
        <p:nvSpPr>
          <p:cNvPr id="10" name="Rounded Rectangle 9"/>
          <p:cNvSpPr/>
          <p:nvPr/>
        </p:nvSpPr>
        <p:spPr>
          <a:xfrm>
            <a:off x="6358158" y="3717032"/>
            <a:ext cx="2664296" cy="2961012"/>
          </a:xfrm>
          <a:prstGeom prst="roundRect">
            <a:avLst/>
          </a:prstGeom>
          <a:solidFill>
            <a:schemeClr val="accent2">
              <a:lumMod val="75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t>NEDAVNOST – snov, ki je bila naučena pred kratkim je najbolje zapomnjena, zato je smiselno vajo pripraviti tako, da se nanaša na najbolj svežo snov. – </a:t>
            </a:r>
            <a:r>
              <a:rPr lang="sl-SI" sz="2000"/>
              <a:t>brifing</a:t>
            </a:r>
            <a:r>
              <a:rPr lang="sl-SI" sz="2000" dirty="0"/>
              <a:t> pred letenjem!</a:t>
            </a:r>
          </a:p>
        </p:txBody>
      </p:sp>
      <p:sp>
        <p:nvSpPr>
          <p:cNvPr id="11" name="Down Arrow 10"/>
          <p:cNvSpPr/>
          <p:nvPr/>
        </p:nvSpPr>
        <p:spPr>
          <a:xfrm>
            <a:off x="4211959" y="1607968"/>
            <a:ext cx="328581" cy="344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Down Arrow 12"/>
          <p:cNvSpPr/>
          <p:nvPr/>
        </p:nvSpPr>
        <p:spPr>
          <a:xfrm>
            <a:off x="7550244" y="3315969"/>
            <a:ext cx="328581" cy="344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Down Arrow 13"/>
          <p:cNvSpPr/>
          <p:nvPr/>
        </p:nvSpPr>
        <p:spPr>
          <a:xfrm>
            <a:off x="4376250" y="3290964"/>
            <a:ext cx="328581" cy="344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Down Arrow 14"/>
          <p:cNvSpPr/>
          <p:nvPr/>
        </p:nvSpPr>
        <p:spPr>
          <a:xfrm>
            <a:off x="1361014" y="3290964"/>
            <a:ext cx="328581" cy="344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08505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4000" i="1" dirty="0">
                <a:solidFill>
                  <a:srgbClr val="FF0000"/>
                </a:solidFill>
              </a:rPr>
              <a:t>NALOGE INŠTRUKTORJA </a:t>
            </a:r>
          </a:p>
        </p:txBody>
      </p:sp>
      <p:sp>
        <p:nvSpPr>
          <p:cNvPr id="4" name="Zaobljeni pravokotnik 3"/>
          <p:cNvSpPr/>
          <p:nvPr/>
        </p:nvSpPr>
        <p:spPr>
          <a:xfrm>
            <a:off x="251520" y="1700808"/>
            <a:ext cx="4176464" cy="96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a:t>Vprašati učenca ali je potrebno določeno zanje / vajo še vaditi oz. ponoviti;</a:t>
            </a:r>
          </a:p>
        </p:txBody>
      </p:sp>
      <p:sp>
        <p:nvSpPr>
          <p:cNvPr id="5" name="Zaobljeni pravokotnik 4"/>
          <p:cNvSpPr/>
          <p:nvPr/>
        </p:nvSpPr>
        <p:spPr>
          <a:xfrm>
            <a:off x="457200" y="3530934"/>
            <a:ext cx="482453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a:t>Postavljati vprašanja tako, da preveri učenčevo razumevanje znanja ter jih „prisiliti“, da znanje uporabijo tudi v različnih situacijah;</a:t>
            </a:r>
          </a:p>
        </p:txBody>
      </p:sp>
      <p:sp>
        <p:nvSpPr>
          <p:cNvPr id="6" name="Zaobljeni pravokotnik 5"/>
          <p:cNvSpPr/>
          <p:nvPr/>
        </p:nvSpPr>
        <p:spPr>
          <a:xfrm>
            <a:off x="457200" y="5338991"/>
            <a:ext cx="5819473"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a:t>Pripraviti priložnosti za uporabo znanja v različnih situacijah in odločitvah.</a:t>
            </a:r>
            <a:endParaRPr lang="sl-SI" dirty="0"/>
          </a:p>
        </p:txBody>
      </p:sp>
      <p:pic>
        <p:nvPicPr>
          <p:cNvPr id="3074" name="Picture 2" descr="Flight instructors: The good, the bad, the ugly, and me? | Plane T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142281"/>
            <a:ext cx="3444657" cy="424877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786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aobljeni pravokotnik 4"/>
          <p:cNvSpPr/>
          <p:nvPr/>
        </p:nvSpPr>
        <p:spPr>
          <a:xfrm>
            <a:off x="1403648" y="4221088"/>
            <a:ext cx="4320480" cy="1564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a:t>Predstaviti nove vsebine, kadar le-te pripomorejo k izvajanju vaje oz. reševanju problema. </a:t>
            </a:r>
          </a:p>
          <a:p>
            <a:endParaRPr lang="sl-SI" dirty="0"/>
          </a:p>
        </p:txBody>
      </p:sp>
      <p:sp>
        <p:nvSpPr>
          <p:cNvPr id="6" name="Zaobljeni pravokotnik 5"/>
          <p:cNvSpPr/>
          <p:nvPr/>
        </p:nvSpPr>
        <p:spPr>
          <a:xfrm>
            <a:off x="899592" y="2384882"/>
            <a:ext cx="4392488" cy="1322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l-SI" dirty="0"/>
              <a:t>Pokazati zakaj je pomembno poznavanje in razumevanje stvari, ter pravilna uporaba pridobljenega znanja.</a:t>
            </a:r>
          </a:p>
        </p:txBody>
      </p:sp>
      <p:sp>
        <p:nvSpPr>
          <p:cNvPr id="7" name="Zaobljeni pravokotnik 6"/>
          <p:cNvSpPr/>
          <p:nvPr/>
        </p:nvSpPr>
        <p:spPr>
          <a:xfrm>
            <a:off x="251520" y="548679"/>
            <a:ext cx="4824536" cy="13224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l-SI" dirty="0"/>
              <a:t>Učence postaviti v situacije, ki preizkusijo njive maksimalne sposobnosti sprejemanja odločitev ter reševanja problemov.</a:t>
            </a:r>
          </a:p>
        </p:txBody>
      </p:sp>
      <p:pic>
        <p:nvPicPr>
          <p:cNvPr id="2050" name="Picture 2" descr="Bad Instructors: How They Behave and Why You Should Know – Rod Machado's  Aviation Learning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92696"/>
            <a:ext cx="2862064" cy="572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22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116632"/>
            <a:ext cx="8229600" cy="850106"/>
          </a:xfrm>
        </p:spPr>
        <p:txBody>
          <a:bodyPr/>
          <a:lstStyle/>
          <a:p>
            <a:r>
              <a:rPr lang="sl-SI" i="1" dirty="0">
                <a:solidFill>
                  <a:srgbClr val="FF0000"/>
                </a:solidFill>
              </a:rPr>
              <a:t>ZAZNAVE</a:t>
            </a:r>
          </a:p>
        </p:txBody>
      </p:sp>
      <p:sp>
        <p:nvSpPr>
          <p:cNvPr id="3" name="Ograda vsebine 2"/>
          <p:cNvSpPr>
            <a:spLocks noGrp="1"/>
          </p:cNvSpPr>
          <p:nvPr>
            <p:ph idx="1"/>
          </p:nvPr>
        </p:nvSpPr>
        <p:spPr>
          <a:xfrm>
            <a:off x="107504" y="836712"/>
            <a:ext cx="8856984" cy="5760640"/>
          </a:xfrm>
        </p:spPr>
        <p:txBody>
          <a:bodyPr/>
          <a:lstStyle/>
          <a:p>
            <a:pPr marL="0" indent="0">
              <a:buNone/>
            </a:pPr>
            <a:endParaRPr lang="sl-SI" sz="2000" dirty="0"/>
          </a:p>
          <a:p>
            <a:pPr marL="0" indent="0">
              <a:buNone/>
            </a:pPr>
            <a:r>
              <a:rPr lang="sl-SI" sz="2000" dirty="0"/>
              <a:t>Celoten proces učenja poteka skozi vsaj eno izmed petih čutnih zaznav. </a:t>
            </a:r>
          </a:p>
          <a:p>
            <a:pPr marL="0" indent="0">
              <a:buNone/>
            </a:pPr>
            <a:endParaRPr lang="sl-SI" sz="2000" dirty="0"/>
          </a:p>
        </p:txBody>
      </p:sp>
      <p:graphicFrame>
        <p:nvGraphicFramePr>
          <p:cNvPr id="4" name="Grafikon 3"/>
          <p:cNvGraphicFramePr/>
          <p:nvPr>
            <p:extLst>
              <p:ext uri="{D42A27DB-BD31-4B8C-83A1-F6EECF244321}">
                <p14:modId xmlns:p14="http://schemas.microsoft.com/office/powerpoint/2010/main" val="2109868214"/>
              </p:ext>
            </p:extLst>
          </p:nvPr>
        </p:nvGraphicFramePr>
        <p:xfrm>
          <a:off x="323528" y="1686818"/>
          <a:ext cx="8640960" cy="4494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2672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1143000"/>
          </a:xfrm>
        </p:spPr>
        <p:txBody>
          <a:bodyPr>
            <a:normAutofit/>
          </a:bodyPr>
          <a:lstStyle/>
          <a:p>
            <a:r>
              <a:rPr lang="sl-SI" sz="3200" i="1" dirty="0">
                <a:solidFill>
                  <a:srgbClr val="FF0000"/>
                </a:solidFill>
                <a:latin typeface="Comic Sans MS" pitchFamily="66" charset="0"/>
              </a:rPr>
              <a:t>FAKTORJI, KI VPLIVAJO NA ZAZNAVE</a:t>
            </a:r>
          </a:p>
        </p:txBody>
      </p:sp>
      <p:sp>
        <p:nvSpPr>
          <p:cNvPr id="3" name="Ograda vsebine 2"/>
          <p:cNvSpPr>
            <a:spLocks noGrp="1"/>
          </p:cNvSpPr>
          <p:nvPr>
            <p:ph idx="1"/>
          </p:nvPr>
        </p:nvSpPr>
        <p:spPr>
          <a:xfrm>
            <a:off x="287016" y="908720"/>
            <a:ext cx="8856984" cy="5688632"/>
          </a:xfrm>
        </p:spPr>
        <p:txBody>
          <a:bodyPr>
            <a:normAutofit/>
          </a:bodyPr>
          <a:lstStyle/>
          <a:p>
            <a:pPr marL="0" indent="0">
              <a:buNone/>
            </a:pPr>
            <a:r>
              <a:rPr lang="sl-SI" sz="2400" dirty="0"/>
              <a:t>Na sposobnost zaznavanja vplivajo tako notranji kot zunanji faktorji:</a:t>
            </a:r>
          </a:p>
          <a:p>
            <a:pPr>
              <a:buFont typeface="Wingdings" panose="05000000000000000000" pitchFamily="2" charset="2"/>
              <a:buChar char="Ø"/>
            </a:pPr>
            <a:r>
              <a:rPr lang="sl-SI" sz="2400" dirty="0">
                <a:solidFill>
                  <a:srgbClr val="FF0000"/>
                </a:solidFill>
              </a:rPr>
              <a:t>fizični sposobnosti zaznav </a:t>
            </a:r>
          </a:p>
          <a:p>
            <a:pPr marL="0" indent="0">
              <a:buNone/>
            </a:pPr>
            <a:r>
              <a:rPr lang="sl-SI" sz="1400" dirty="0"/>
              <a:t>(učenci – piloti morajo izpolnjevati minimalne zdravniške kriterije za pristop k šolanju za pilote: vid, sluh…)</a:t>
            </a:r>
            <a:endParaRPr lang="sl-SI" sz="2400" dirty="0"/>
          </a:p>
          <a:p>
            <a:pPr>
              <a:buFont typeface="Wingdings" panose="05000000000000000000" pitchFamily="2" charset="2"/>
              <a:buChar char="Ø"/>
            </a:pPr>
            <a:r>
              <a:rPr lang="sl-SI" sz="2400" dirty="0">
                <a:solidFill>
                  <a:srgbClr val="FF0000"/>
                </a:solidFill>
              </a:rPr>
              <a:t>samopodoba</a:t>
            </a:r>
          </a:p>
          <a:p>
            <a:pPr marL="0" indent="0">
              <a:buNone/>
            </a:pPr>
            <a:r>
              <a:rPr lang="sl-SI" sz="1400" dirty="0"/>
              <a:t>( Samopodoba je zelo močan faktor, kako učenec doživlja okolico, saj negativna samopodoba preprečuje učinkovito zaznavanje okolice. Učenci, ki imajo razvito pozitivno samopodobo zatorej lažje sprejemajo informacije iz okolice, ter tako lažje in predvsem hitreje napredujejo. </a:t>
            </a:r>
          </a:p>
        </p:txBody>
      </p:sp>
      <p:pic>
        <p:nvPicPr>
          <p:cNvPr id="1026" name="Picture 2" descr="http://i1.cpcache.com/product_zoom/354452940/ww2_flight_instructor_amp_student_pilot_mug.jpg?side=Back&amp;height=250&amp;width=250&amp;padToSquare=true"/>
          <p:cNvPicPr>
            <a:picLocks noChangeAspect="1" noChangeArrowheads="1"/>
          </p:cNvPicPr>
          <p:nvPr/>
        </p:nvPicPr>
        <p:blipFill>
          <a:blip r:embed="rId2" cstate="print"/>
          <a:srcRect/>
          <a:stretch>
            <a:fillRect/>
          </a:stretch>
        </p:blipFill>
        <p:spPr bwMode="auto">
          <a:xfrm>
            <a:off x="1907704" y="3356992"/>
            <a:ext cx="4181450" cy="3389362"/>
          </a:xfrm>
          <a:prstGeom prst="rect">
            <a:avLst/>
          </a:prstGeom>
          <a:noFill/>
          <a:effectLst>
            <a:softEdge rad="317500"/>
          </a:effectLst>
        </p:spPr>
      </p:pic>
    </p:spTree>
    <p:extLst>
      <p:ext uri="{BB962C8B-B14F-4D97-AF65-F5344CB8AC3E}">
        <p14:creationId xmlns:p14="http://schemas.microsoft.com/office/powerpoint/2010/main" val="252332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83768" y="332656"/>
            <a:ext cx="4392488" cy="1080120"/>
          </a:xfrm>
          <a:prstGeom prst="roundRect">
            <a:avLst/>
          </a:prstGeom>
          <a:solidFill>
            <a:schemeClr val="accent6">
              <a:lumMod val="60000"/>
              <a:lumOff val="40000"/>
              <a:alpha val="4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4400" b="1" dirty="0">
                <a:solidFill>
                  <a:srgbClr val="FF0000"/>
                </a:solidFill>
              </a:rPr>
              <a:t>DELO Z LJUDMI</a:t>
            </a:r>
          </a:p>
        </p:txBody>
      </p:sp>
      <p:sp>
        <p:nvSpPr>
          <p:cNvPr id="6" name="Rounded Rectangle 5"/>
          <p:cNvSpPr/>
          <p:nvPr/>
        </p:nvSpPr>
        <p:spPr>
          <a:xfrm>
            <a:off x="467544" y="2132856"/>
            <a:ext cx="3600400" cy="2736304"/>
          </a:xfrm>
          <a:prstGeom prst="round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400" b="1" dirty="0">
                <a:solidFill>
                  <a:schemeClr val="accent2">
                    <a:lumMod val="75000"/>
                  </a:schemeClr>
                </a:solidFill>
              </a:rPr>
              <a:t>ZAHTEVA SPOSOBNOST:</a:t>
            </a:r>
          </a:p>
          <a:p>
            <a:pPr marL="285750" indent="-285750">
              <a:buFont typeface="Arial" panose="020B0604020202020204" pitchFamily="34" charset="0"/>
              <a:buChar char="•"/>
            </a:pPr>
            <a:r>
              <a:rPr lang="sl-SI" b="1" dirty="0">
                <a:solidFill>
                  <a:schemeClr val="accent2">
                    <a:lumMod val="75000"/>
                  </a:schemeClr>
                </a:solidFill>
              </a:rPr>
              <a:t>Interakcije</a:t>
            </a:r>
          </a:p>
          <a:p>
            <a:pPr marL="285750" indent="-285750">
              <a:buFont typeface="Arial" panose="020B0604020202020204" pitchFamily="34" charset="0"/>
              <a:buChar char="•"/>
            </a:pPr>
            <a:r>
              <a:rPr lang="sl-SI" b="1" dirty="0">
                <a:solidFill>
                  <a:schemeClr val="accent2">
                    <a:lumMod val="75000"/>
                  </a:schemeClr>
                </a:solidFill>
              </a:rPr>
              <a:t>Pogovora</a:t>
            </a:r>
          </a:p>
          <a:p>
            <a:pPr marL="285750" indent="-285750">
              <a:buFont typeface="Arial" panose="020B0604020202020204" pitchFamily="34" charset="0"/>
              <a:buChar char="•"/>
            </a:pPr>
            <a:r>
              <a:rPr lang="sl-SI" b="1" dirty="0">
                <a:solidFill>
                  <a:schemeClr val="accent2">
                    <a:lumMod val="75000"/>
                  </a:schemeClr>
                </a:solidFill>
              </a:rPr>
              <a:t>Razumevanja</a:t>
            </a:r>
          </a:p>
          <a:p>
            <a:pPr marL="285750" indent="-285750">
              <a:buFont typeface="Arial" panose="020B0604020202020204" pitchFamily="34" charset="0"/>
              <a:buChar char="•"/>
            </a:pPr>
            <a:r>
              <a:rPr lang="sl-SI" b="1" dirty="0">
                <a:solidFill>
                  <a:schemeClr val="accent2">
                    <a:lumMod val="75000"/>
                  </a:schemeClr>
                </a:solidFill>
              </a:rPr>
              <a:t>Empatije</a:t>
            </a:r>
          </a:p>
          <a:p>
            <a:pPr marL="285750" indent="-285750">
              <a:buFont typeface="Arial" panose="020B0604020202020204" pitchFamily="34" charset="0"/>
              <a:buChar char="•"/>
            </a:pPr>
            <a:r>
              <a:rPr lang="sl-SI" b="1" dirty="0">
                <a:solidFill>
                  <a:schemeClr val="accent2">
                    <a:lumMod val="75000"/>
                  </a:schemeClr>
                </a:solidFill>
              </a:rPr>
              <a:t>Povezovanja</a:t>
            </a:r>
          </a:p>
        </p:txBody>
      </p:sp>
      <p:sp>
        <p:nvSpPr>
          <p:cNvPr id="7" name="Rounded Rectangle 6"/>
          <p:cNvSpPr/>
          <p:nvPr/>
        </p:nvSpPr>
        <p:spPr>
          <a:xfrm>
            <a:off x="107504" y="5085184"/>
            <a:ext cx="8964488" cy="1296144"/>
          </a:xfrm>
          <a:prstGeom prst="roundRect">
            <a:avLst/>
          </a:prstGeom>
          <a:solidFill>
            <a:schemeClr val="accent3">
              <a:lumMod val="60000"/>
              <a:lumOff val="40000"/>
              <a:alpha val="73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l-SI" b="1" dirty="0">
                <a:solidFill>
                  <a:schemeClr val="tx1">
                    <a:lumMod val="95000"/>
                    <a:lumOff val="5000"/>
                  </a:schemeClr>
                </a:solidFill>
              </a:rPr>
              <a:t>Popolno tehnično znanje je nekoristno, če učitelj ne zna komunicirati.</a:t>
            </a:r>
          </a:p>
          <a:p>
            <a:pPr marL="285750" indent="-285750">
              <a:buFont typeface="Arial" panose="020B0604020202020204" pitchFamily="34" charset="0"/>
              <a:buChar char="•"/>
            </a:pPr>
            <a:r>
              <a:rPr lang="sl-SI" b="1" dirty="0">
                <a:solidFill>
                  <a:schemeClr val="tx1">
                    <a:lumMod val="95000"/>
                    <a:lumOff val="5000"/>
                  </a:schemeClr>
                </a:solidFill>
              </a:rPr>
              <a:t>Potekati mora dvosmerni proces komunikacije – učitelj posluša in razume učenca.</a:t>
            </a:r>
          </a:p>
          <a:p>
            <a:pPr marL="285750" indent="-285750">
              <a:buFont typeface="Arial" panose="020B0604020202020204" pitchFamily="34" charset="0"/>
              <a:buChar char="•"/>
            </a:pPr>
            <a:r>
              <a:rPr lang="sl-SI" b="1" dirty="0">
                <a:solidFill>
                  <a:schemeClr val="tx1">
                    <a:lumMod val="95000"/>
                    <a:lumOff val="5000"/>
                  </a:schemeClr>
                </a:solidFill>
              </a:rPr>
              <a:t>Učitelj mora spoštovati učenca in sproti spremljati ali učenec sledi predavanju.</a:t>
            </a:r>
          </a:p>
        </p:txBody>
      </p:sp>
      <p:sp>
        <p:nvSpPr>
          <p:cNvPr id="8" name="Down Arrow 7"/>
          <p:cNvSpPr/>
          <p:nvPr/>
        </p:nvSpPr>
        <p:spPr>
          <a:xfrm>
            <a:off x="2843808" y="1484784"/>
            <a:ext cx="504056" cy="504056"/>
          </a:xfrm>
          <a:prstGeom prst="downArrow">
            <a:avLst/>
          </a:prstGeom>
          <a:solidFill>
            <a:schemeClr val="accent6">
              <a:lumMod val="75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Down Arrow 8"/>
          <p:cNvSpPr/>
          <p:nvPr/>
        </p:nvSpPr>
        <p:spPr>
          <a:xfrm>
            <a:off x="4427984" y="1613012"/>
            <a:ext cx="252028" cy="3112132"/>
          </a:xfrm>
          <a:prstGeom prst="downArrow">
            <a:avLst/>
          </a:prstGeom>
          <a:solidFill>
            <a:schemeClr val="accent3">
              <a:lumMod val="75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26" name="Picture 2" descr="http://www.clipartguide.com/_named_clipart_images/0511-1103-0912-2860_Black_and_White_Cartoon_of_an_Angry_Man_Choking_Another_Man_clipart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738" y="1988840"/>
            <a:ext cx="3005015" cy="254996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048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2"/>
          <p:cNvSpPr>
            <a:spLocks noGrp="1"/>
          </p:cNvSpPr>
          <p:nvPr>
            <p:ph idx="1"/>
          </p:nvPr>
        </p:nvSpPr>
        <p:spPr>
          <a:xfrm>
            <a:off x="179512" y="188640"/>
            <a:ext cx="8856984" cy="5688632"/>
          </a:xfrm>
        </p:spPr>
        <p:txBody>
          <a:bodyPr>
            <a:normAutofit/>
          </a:bodyPr>
          <a:lstStyle/>
          <a:p>
            <a:pPr>
              <a:buFont typeface="Wingdings" panose="05000000000000000000" pitchFamily="2" charset="2"/>
              <a:buChar char="Ø"/>
            </a:pPr>
            <a:r>
              <a:rPr lang="sl-SI" sz="2400" dirty="0">
                <a:solidFill>
                  <a:srgbClr val="FF0000"/>
                </a:solidFill>
              </a:rPr>
              <a:t>cilji in vrednote</a:t>
            </a:r>
          </a:p>
          <a:p>
            <a:pPr marL="0" indent="0">
              <a:buNone/>
            </a:pPr>
            <a:r>
              <a:rPr lang="sl-SI" sz="1400" dirty="0"/>
              <a:t>(Pomembno je, da inštruktor pozna notranje vrednote in cilje učenca, ter prilagodi učni proces tako, da učenec s pomočjo svojih ciljev dosega učne cilje. </a:t>
            </a:r>
            <a:endParaRPr lang="sl-SI" sz="2400" dirty="0"/>
          </a:p>
          <a:p>
            <a:pPr>
              <a:buFont typeface="Wingdings" panose="05000000000000000000" pitchFamily="2" charset="2"/>
              <a:buChar char="Ø"/>
            </a:pPr>
            <a:r>
              <a:rPr lang="sl-SI" sz="2400" dirty="0">
                <a:solidFill>
                  <a:srgbClr val="FF0000"/>
                </a:solidFill>
              </a:rPr>
              <a:t>čas in priložnost</a:t>
            </a:r>
            <a:endParaRPr lang="sl-SI" sz="1400" dirty="0">
              <a:solidFill>
                <a:srgbClr val="FF0000"/>
              </a:solidFill>
            </a:endParaRPr>
          </a:p>
          <a:p>
            <a:pPr marL="0" indent="0">
              <a:buNone/>
            </a:pPr>
            <a:r>
              <a:rPr lang="sl-SI" sz="1400" dirty="0"/>
              <a:t>(Potrebna je ustrezna časovna usklajenost, da so določeni elementi učenja zaznani pravilno. (Prevlečen let prehitro ne bo dal ustreznih zaznav učencu). Pred določeno vajo je potrebo časovno uskladiti predhodne potrebne vaje, zato, da bo zaznava ustrezna. </a:t>
            </a:r>
            <a:endParaRPr lang="sl-SI" sz="2400" dirty="0"/>
          </a:p>
          <a:p>
            <a:pPr>
              <a:buFont typeface="Wingdings" panose="05000000000000000000" pitchFamily="2" charset="2"/>
              <a:buChar char="Ø"/>
            </a:pPr>
            <a:r>
              <a:rPr lang="sl-SI" sz="2400" dirty="0">
                <a:solidFill>
                  <a:srgbClr val="FF0000"/>
                </a:solidFill>
              </a:rPr>
              <a:t>morebitna grožnja</a:t>
            </a:r>
            <a:endParaRPr lang="sl-SI" sz="1400" dirty="0">
              <a:solidFill>
                <a:srgbClr val="FF0000"/>
              </a:solidFill>
            </a:endParaRPr>
          </a:p>
          <a:p>
            <a:pPr marL="0" indent="0">
              <a:buNone/>
            </a:pPr>
            <a:r>
              <a:rPr lang="sl-SI" sz="1400" dirty="0"/>
              <a:t>(Občutek grožnje NE pripomore k učinkovitemu učenju. Strah povzroči zoženje polja sprejemanja zaznav. Učenec se osredotoči na samo eno stvar, ostale ostanejo neopažene. Kompetenten inštruktor prilagodi zahtevnost učnega procesa učenčevemu znanju in njegovi možnosti zaznavanja. </a:t>
            </a:r>
            <a:endParaRPr lang="sl-SI" sz="2400" dirty="0"/>
          </a:p>
        </p:txBody>
      </p:sp>
      <p:pic>
        <p:nvPicPr>
          <p:cNvPr id="30722" name="Picture 2" descr="TGIF aviation - It's all flying fun.... enjoy and fly safe! #learntofly #iloveaviation"/>
          <p:cNvPicPr>
            <a:picLocks noChangeAspect="1" noChangeArrowheads="1"/>
          </p:cNvPicPr>
          <p:nvPr/>
        </p:nvPicPr>
        <p:blipFill>
          <a:blip r:embed="rId2" cstate="print"/>
          <a:srcRect/>
          <a:stretch>
            <a:fillRect/>
          </a:stretch>
        </p:blipFill>
        <p:spPr bwMode="auto">
          <a:xfrm>
            <a:off x="1547664" y="3429000"/>
            <a:ext cx="5184576" cy="3240361"/>
          </a:xfrm>
          <a:prstGeom prst="rect">
            <a:avLst/>
          </a:prstGeom>
          <a:noFill/>
          <a:effectLst>
            <a:softEdge rad="3175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i="1" u="sng" dirty="0">
                <a:solidFill>
                  <a:srgbClr val="FF0000"/>
                </a:solidFill>
                <a:latin typeface="Comic Sans MS" panose="030F0702030302020204" pitchFamily="66" charset="0"/>
              </a:rPr>
              <a:t>STILI UČENJA</a:t>
            </a:r>
          </a:p>
        </p:txBody>
      </p:sp>
      <p:sp>
        <p:nvSpPr>
          <p:cNvPr id="4" name="Elipsa 3"/>
          <p:cNvSpPr/>
          <p:nvPr/>
        </p:nvSpPr>
        <p:spPr>
          <a:xfrm>
            <a:off x="467544" y="2132856"/>
            <a:ext cx="223224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i="1" dirty="0"/>
              <a:t>VIZULANI</a:t>
            </a:r>
            <a:r>
              <a:rPr lang="sl-SI" dirty="0"/>
              <a:t> </a:t>
            </a:r>
          </a:p>
        </p:txBody>
      </p:sp>
      <p:sp>
        <p:nvSpPr>
          <p:cNvPr id="5" name="Elipsa 4"/>
          <p:cNvSpPr/>
          <p:nvPr/>
        </p:nvSpPr>
        <p:spPr>
          <a:xfrm>
            <a:off x="3275856" y="2132856"/>
            <a:ext cx="230425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i="1" dirty="0"/>
              <a:t>AVDITORNI</a:t>
            </a:r>
            <a:r>
              <a:rPr lang="sl-SI" dirty="0"/>
              <a:t> </a:t>
            </a:r>
          </a:p>
        </p:txBody>
      </p:sp>
      <p:sp>
        <p:nvSpPr>
          <p:cNvPr id="6" name="Elipsa 5"/>
          <p:cNvSpPr/>
          <p:nvPr/>
        </p:nvSpPr>
        <p:spPr>
          <a:xfrm>
            <a:off x="6380162" y="2132856"/>
            <a:ext cx="223224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i="1" dirty="0"/>
              <a:t>KINETIČNI</a:t>
            </a:r>
            <a:r>
              <a:rPr lang="sl-SI" dirty="0"/>
              <a:t> </a:t>
            </a:r>
          </a:p>
        </p:txBody>
      </p:sp>
      <p:sp>
        <p:nvSpPr>
          <p:cNvPr id="7" name="Puščica gor 6"/>
          <p:cNvSpPr/>
          <p:nvPr/>
        </p:nvSpPr>
        <p:spPr>
          <a:xfrm rot="13645700">
            <a:off x="2045965" y="1254767"/>
            <a:ext cx="432048"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uščica gor 7"/>
          <p:cNvSpPr/>
          <p:nvPr/>
        </p:nvSpPr>
        <p:spPr>
          <a:xfrm rot="10800000">
            <a:off x="4211960" y="1285738"/>
            <a:ext cx="432048"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uščica gor 8"/>
          <p:cNvSpPr/>
          <p:nvPr/>
        </p:nvSpPr>
        <p:spPr>
          <a:xfrm rot="8108883">
            <a:off x="6556987" y="1320991"/>
            <a:ext cx="432048"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Pravokotnik 9"/>
          <p:cNvSpPr/>
          <p:nvPr/>
        </p:nvSpPr>
        <p:spPr>
          <a:xfrm>
            <a:off x="575556" y="3573016"/>
            <a:ext cx="2016224"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rgbClr val="FF0000"/>
                </a:solidFill>
              </a:rPr>
              <a:t>OPAZOVANJE, BRANJE</a:t>
            </a:r>
          </a:p>
          <a:p>
            <a:pPr algn="ctr"/>
            <a:r>
              <a:rPr lang="sl-SI" sz="1400" dirty="0"/>
              <a:t>(Učitelj uporabi: grafične prikaze, video prikaze…)</a:t>
            </a:r>
          </a:p>
        </p:txBody>
      </p:sp>
      <p:sp>
        <p:nvSpPr>
          <p:cNvPr id="11" name="Pravokotnik 10"/>
          <p:cNvSpPr/>
          <p:nvPr/>
        </p:nvSpPr>
        <p:spPr>
          <a:xfrm>
            <a:off x="3419872" y="3573016"/>
            <a:ext cx="2016224"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rgbClr val="FF0000"/>
                </a:solidFill>
              </a:rPr>
              <a:t>POSLUŠANJE, GOVORJENJE</a:t>
            </a:r>
          </a:p>
          <a:p>
            <a:pPr algn="ctr"/>
            <a:r>
              <a:rPr lang="sl-SI" sz="1400" dirty="0"/>
              <a:t>(Učitelj uporabi: razlago, ustna vprašanja…)</a:t>
            </a:r>
          </a:p>
        </p:txBody>
      </p:sp>
      <p:sp>
        <p:nvSpPr>
          <p:cNvPr id="12" name="Pravokotnik 11"/>
          <p:cNvSpPr/>
          <p:nvPr/>
        </p:nvSpPr>
        <p:spPr>
          <a:xfrm>
            <a:off x="6488174" y="3573016"/>
            <a:ext cx="2016224"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rgbClr val="FF0000"/>
                </a:solidFill>
              </a:rPr>
              <a:t>OPRAVLJANJE, PRIJEMANJE</a:t>
            </a:r>
          </a:p>
          <a:p>
            <a:pPr algn="ctr"/>
            <a:r>
              <a:rPr lang="sl-SI" sz="1400" dirty="0"/>
              <a:t>(Učitelj uporabi:</a:t>
            </a:r>
          </a:p>
          <a:p>
            <a:pPr algn="ctr"/>
            <a:r>
              <a:rPr lang="sl-SI" sz="1400" dirty="0"/>
              <a:t>Demonstracije sposobnosti, fizične pripomočke…)</a:t>
            </a:r>
          </a:p>
        </p:txBody>
      </p:sp>
      <p:sp>
        <p:nvSpPr>
          <p:cNvPr id="13" name="Puščica gor 12"/>
          <p:cNvSpPr/>
          <p:nvPr/>
        </p:nvSpPr>
        <p:spPr>
          <a:xfrm rot="10800000">
            <a:off x="1392138" y="3285892"/>
            <a:ext cx="432048" cy="1377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Puščica gor 13"/>
          <p:cNvSpPr/>
          <p:nvPr/>
        </p:nvSpPr>
        <p:spPr>
          <a:xfrm rot="10800000">
            <a:off x="4211960" y="3330211"/>
            <a:ext cx="432048" cy="1377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Puščica gor 14"/>
          <p:cNvSpPr/>
          <p:nvPr/>
        </p:nvSpPr>
        <p:spPr>
          <a:xfrm rot="10800000">
            <a:off x="7280262" y="3330211"/>
            <a:ext cx="432048" cy="1377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PoljeZBesedilom 15"/>
          <p:cNvSpPr txBox="1"/>
          <p:nvPr/>
        </p:nvSpPr>
        <p:spPr>
          <a:xfrm>
            <a:off x="107504" y="5949280"/>
            <a:ext cx="9036496" cy="646331"/>
          </a:xfrm>
          <a:prstGeom prst="rect">
            <a:avLst/>
          </a:prstGeom>
          <a:noFill/>
        </p:spPr>
        <p:txBody>
          <a:bodyPr wrap="square" rtlCol="0">
            <a:spAutoFit/>
          </a:bodyPr>
          <a:lstStyle/>
          <a:p>
            <a:r>
              <a:rPr lang="sl-SI" b="1" i="1" dirty="0">
                <a:solidFill>
                  <a:srgbClr val="FF0000"/>
                </a:solidFill>
              </a:rPr>
              <a:t>Inštruktor mora poznati stil učenja svojega učenca in temu primerno prilagoditi način poučevanja.</a:t>
            </a:r>
          </a:p>
        </p:txBody>
      </p:sp>
    </p:spTree>
    <p:extLst>
      <p:ext uri="{BB962C8B-B14F-4D97-AF65-F5344CB8AC3E}">
        <p14:creationId xmlns:p14="http://schemas.microsoft.com/office/powerpoint/2010/main" val="576529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i="1" dirty="0">
                <a:solidFill>
                  <a:srgbClr val="FF0000"/>
                </a:solidFill>
              </a:rPr>
              <a:t>UČENJE SPRETNOSTI</a:t>
            </a:r>
          </a:p>
        </p:txBody>
      </p:sp>
      <p:sp>
        <p:nvSpPr>
          <p:cNvPr id="4" name="PoljeZBesedilom 3"/>
          <p:cNvSpPr txBox="1"/>
          <p:nvPr/>
        </p:nvSpPr>
        <p:spPr>
          <a:xfrm>
            <a:off x="-16557" y="1246510"/>
            <a:ext cx="9144000" cy="923330"/>
          </a:xfrm>
          <a:prstGeom prst="rect">
            <a:avLst/>
          </a:prstGeom>
          <a:noFill/>
        </p:spPr>
        <p:txBody>
          <a:bodyPr wrap="square" rtlCol="0">
            <a:spAutoFit/>
          </a:bodyPr>
          <a:lstStyle/>
          <a:p>
            <a:r>
              <a:rPr lang="sl-SI" i="1" dirty="0">
                <a:latin typeface="Comic Sans MS" panose="030F0702030302020204" pitchFamily="66" charset="0"/>
              </a:rPr>
              <a:t>Spretnosti so dejavnosti, ki jih z vajo izboljšujemo (psihomotorične, kognitivne); običajno jih uporabljamo brez zavestne kontrole (avtomatizirano).</a:t>
            </a:r>
          </a:p>
          <a:p>
            <a:endParaRPr lang="sl-SI" dirty="0"/>
          </a:p>
        </p:txBody>
      </p:sp>
      <p:sp>
        <p:nvSpPr>
          <p:cNvPr id="6" name="Zaobljeni pravokotnik 5"/>
          <p:cNvSpPr/>
          <p:nvPr/>
        </p:nvSpPr>
        <p:spPr>
          <a:xfrm>
            <a:off x="539552" y="2204864"/>
            <a:ext cx="4536504" cy="720080"/>
          </a:xfrm>
          <a:prstGeom prst="roundRect">
            <a:avLst/>
          </a:prstGeom>
          <a:solidFill>
            <a:schemeClr val="accent6">
              <a:lumMod val="60000"/>
              <a:lumOff val="40000"/>
              <a:alpha val="7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i="1" dirty="0">
                <a:solidFill>
                  <a:srgbClr val="FF0000"/>
                </a:solidFill>
              </a:rPr>
              <a:t>FAZE PRIDOBIVANJA SPRETNOSTI</a:t>
            </a:r>
          </a:p>
        </p:txBody>
      </p:sp>
      <p:sp>
        <p:nvSpPr>
          <p:cNvPr id="7" name="Zaobljeni pravokotnik 6"/>
          <p:cNvSpPr/>
          <p:nvPr/>
        </p:nvSpPr>
        <p:spPr>
          <a:xfrm>
            <a:off x="827584" y="3453756"/>
            <a:ext cx="3960440" cy="720080"/>
          </a:xfrm>
          <a:prstGeom prst="roundRect">
            <a:avLst/>
          </a:prstGeom>
          <a:solidFill>
            <a:schemeClr val="accent3">
              <a:lumMod val="40000"/>
              <a:lumOff val="60000"/>
              <a:alpha val="7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i="1" dirty="0">
                <a:solidFill>
                  <a:srgbClr val="FF0000"/>
                </a:solidFill>
              </a:rPr>
              <a:t>SPOZNAVNA / KOGNITIVNA FAZA</a:t>
            </a:r>
          </a:p>
        </p:txBody>
      </p:sp>
      <p:sp>
        <p:nvSpPr>
          <p:cNvPr id="8" name="Zaobljeni pravokotnik 7"/>
          <p:cNvSpPr/>
          <p:nvPr/>
        </p:nvSpPr>
        <p:spPr>
          <a:xfrm>
            <a:off x="832730" y="4685507"/>
            <a:ext cx="3960440" cy="720080"/>
          </a:xfrm>
          <a:prstGeom prst="roundRect">
            <a:avLst/>
          </a:prstGeom>
          <a:solidFill>
            <a:schemeClr val="accent3">
              <a:lumMod val="60000"/>
              <a:lumOff val="40000"/>
              <a:alpha val="7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i="1" dirty="0">
                <a:solidFill>
                  <a:srgbClr val="FF0000"/>
                </a:solidFill>
              </a:rPr>
              <a:t>FAZA UČENJA</a:t>
            </a:r>
          </a:p>
        </p:txBody>
      </p:sp>
      <p:sp>
        <p:nvSpPr>
          <p:cNvPr id="9" name="Zaobljeni pravokotnik 8"/>
          <p:cNvSpPr/>
          <p:nvPr/>
        </p:nvSpPr>
        <p:spPr>
          <a:xfrm>
            <a:off x="833497" y="5877272"/>
            <a:ext cx="3960440" cy="720080"/>
          </a:xfrm>
          <a:prstGeom prst="roundRect">
            <a:avLst/>
          </a:prstGeom>
          <a:solidFill>
            <a:schemeClr val="accent3">
              <a:lumMod val="75000"/>
              <a:alpha val="7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i="1" dirty="0">
                <a:solidFill>
                  <a:srgbClr val="FF0000"/>
                </a:solidFill>
              </a:rPr>
              <a:t>FAZA AVTOMATIZACIJE</a:t>
            </a:r>
          </a:p>
        </p:txBody>
      </p:sp>
      <p:sp>
        <p:nvSpPr>
          <p:cNvPr id="10" name="Puščica gor 9"/>
          <p:cNvSpPr/>
          <p:nvPr/>
        </p:nvSpPr>
        <p:spPr>
          <a:xfrm rot="10800000">
            <a:off x="2663788" y="3076228"/>
            <a:ext cx="288032" cy="288032"/>
          </a:xfrm>
          <a:prstGeom prst="up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Puščica gor 10"/>
          <p:cNvSpPr/>
          <p:nvPr/>
        </p:nvSpPr>
        <p:spPr>
          <a:xfrm rot="10800000">
            <a:off x="2668935" y="4338789"/>
            <a:ext cx="288032" cy="288032"/>
          </a:xfrm>
          <a:prstGeom prst="up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Puščica gor 11"/>
          <p:cNvSpPr/>
          <p:nvPr/>
        </p:nvSpPr>
        <p:spPr>
          <a:xfrm rot="10800000">
            <a:off x="2669702" y="5482531"/>
            <a:ext cx="288032" cy="288032"/>
          </a:xfrm>
          <a:prstGeom prst="up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Odreži kota na isti strani pravokotnika 12"/>
          <p:cNvSpPr/>
          <p:nvPr/>
        </p:nvSpPr>
        <p:spPr>
          <a:xfrm>
            <a:off x="5595317" y="3645024"/>
            <a:ext cx="3384376" cy="2423516"/>
          </a:xfrm>
          <a:prstGeom prst="snip2SameRect">
            <a:avLst/>
          </a:prstGeom>
          <a:solidFill>
            <a:schemeClr val="accent5">
              <a:lumMod val="60000"/>
              <a:lumOff val="4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b="1" dirty="0">
                <a:solidFill>
                  <a:srgbClr val="002060"/>
                </a:solidFill>
              </a:rPr>
              <a:t>Pogoji za učenje spretnosti:</a:t>
            </a:r>
            <a:endParaRPr lang="sl-SI" dirty="0">
              <a:solidFill>
                <a:srgbClr val="002060"/>
              </a:solidFill>
            </a:endParaRPr>
          </a:p>
          <a:p>
            <a:pPr marL="285750" lvl="0" indent="-285750">
              <a:buFont typeface="Arial" panose="020B0604020202020204" pitchFamily="34" charset="0"/>
              <a:buChar char="•"/>
            </a:pPr>
            <a:r>
              <a:rPr lang="sl-SI" u="sng" dirty="0">
                <a:solidFill>
                  <a:srgbClr val="002060"/>
                </a:solidFill>
              </a:rPr>
              <a:t>predznanje </a:t>
            </a:r>
          </a:p>
          <a:p>
            <a:pPr marL="285750" lvl="0" indent="-285750">
              <a:buFont typeface="Arial" panose="020B0604020202020204" pitchFamily="34" charset="0"/>
              <a:buChar char="•"/>
            </a:pPr>
            <a:r>
              <a:rPr lang="sl-SI" u="sng" dirty="0">
                <a:solidFill>
                  <a:srgbClr val="002060"/>
                </a:solidFill>
              </a:rPr>
              <a:t>motivacija</a:t>
            </a:r>
            <a:r>
              <a:rPr lang="sl-SI" dirty="0">
                <a:solidFill>
                  <a:srgbClr val="002060"/>
                </a:solidFill>
              </a:rPr>
              <a:t> </a:t>
            </a:r>
          </a:p>
          <a:p>
            <a:pPr marL="285750" lvl="0" indent="-285750">
              <a:buFont typeface="Arial" panose="020B0604020202020204" pitchFamily="34" charset="0"/>
              <a:buChar char="•"/>
            </a:pPr>
            <a:r>
              <a:rPr lang="sl-SI" u="sng" dirty="0">
                <a:solidFill>
                  <a:srgbClr val="002060"/>
                </a:solidFill>
              </a:rPr>
              <a:t>zrelost, </a:t>
            </a:r>
            <a:r>
              <a:rPr lang="sl-SI" u="sng" dirty="0" err="1">
                <a:solidFill>
                  <a:srgbClr val="002060"/>
                </a:solidFill>
              </a:rPr>
              <a:t>maturacija</a:t>
            </a:r>
            <a:r>
              <a:rPr lang="sl-SI" dirty="0">
                <a:solidFill>
                  <a:srgbClr val="002060"/>
                </a:solidFill>
              </a:rPr>
              <a:t> </a:t>
            </a:r>
          </a:p>
          <a:p>
            <a:pPr marL="285750" lvl="0" indent="-285750">
              <a:buFont typeface="Arial" panose="020B0604020202020204" pitchFamily="34" charset="0"/>
              <a:buChar char="•"/>
            </a:pPr>
            <a:r>
              <a:rPr lang="sl-SI" u="sng" dirty="0">
                <a:solidFill>
                  <a:srgbClr val="002060"/>
                </a:solidFill>
              </a:rPr>
              <a:t>povratne informacije</a:t>
            </a:r>
            <a:r>
              <a:rPr lang="sl-SI" dirty="0">
                <a:solidFill>
                  <a:srgbClr val="002060"/>
                </a:solidFill>
              </a:rPr>
              <a:t> </a:t>
            </a:r>
          </a:p>
        </p:txBody>
      </p:sp>
    </p:spTree>
    <p:extLst>
      <p:ext uri="{BB962C8B-B14F-4D97-AF65-F5344CB8AC3E}">
        <p14:creationId xmlns:p14="http://schemas.microsoft.com/office/powerpoint/2010/main" val="421372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3600" b="1" i="1" dirty="0">
                <a:solidFill>
                  <a:srgbClr val="FF0000"/>
                </a:solidFill>
                <a:latin typeface="Comic Sans MS" panose="030F0702030302020204" pitchFamily="66" charset="0"/>
              </a:rPr>
              <a:t>ZVEDANJE REZULTATOV / ODZIVOV</a:t>
            </a:r>
          </a:p>
        </p:txBody>
      </p:sp>
      <p:sp>
        <p:nvSpPr>
          <p:cNvPr id="3" name="Ograda vsebine 2"/>
          <p:cNvSpPr>
            <a:spLocks noGrp="1"/>
          </p:cNvSpPr>
          <p:nvPr>
            <p:ph idx="1"/>
          </p:nvPr>
        </p:nvSpPr>
        <p:spPr>
          <a:xfrm>
            <a:off x="0" y="1600200"/>
            <a:ext cx="9144000" cy="4525963"/>
          </a:xfrm>
        </p:spPr>
        <p:txBody>
          <a:bodyPr>
            <a:normAutofit/>
          </a:bodyPr>
          <a:lstStyle/>
          <a:p>
            <a:r>
              <a:rPr lang="sl-SI" sz="2400" dirty="0"/>
              <a:t>Pri izvajanju preprostih nalog učenec dokaj hitro opazi svojo napako in jo tudi popravi.</a:t>
            </a:r>
          </a:p>
          <a:p>
            <a:pPr marL="0" indent="0">
              <a:buNone/>
            </a:pPr>
            <a:endParaRPr lang="sl-SI" sz="2400" dirty="0"/>
          </a:p>
          <a:p>
            <a:r>
              <a:rPr lang="sl-SI" sz="2400" dirty="0"/>
              <a:t>Pri izvajanju zahtevnejših nalog se učenec napake lahko zaveda, a je ne zna odpraviti.</a:t>
            </a:r>
          </a:p>
          <a:p>
            <a:endParaRPr lang="sl-SI" sz="2400" dirty="0"/>
          </a:p>
          <a:p>
            <a:r>
              <a:rPr lang="sl-SI" sz="2400" dirty="0"/>
              <a:t>Inštruktor mora v tem primeru čim prej (takoj po končanju vaje podati povratno informacijo učencu o pravilni in napačni izvedbi. </a:t>
            </a:r>
          </a:p>
          <a:p>
            <a:endParaRPr lang="sl-SI" sz="2400" dirty="0"/>
          </a:p>
          <a:p>
            <a:r>
              <a:rPr lang="sl-SI" sz="2400" b="1" i="1" dirty="0"/>
              <a:t>Nikoli ne dopustimo, da učenec vajo izvaja napačno!</a:t>
            </a:r>
          </a:p>
        </p:txBody>
      </p:sp>
    </p:spTree>
    <p:extLst>
      <p:ext uri="{BB962C8B-B14F-4D97-AF65-F5344CB8AC3E}">
        <p14:creationId xmlns:p14="http://schemas.microsoft.com/office/powerpoint/2010/main" val="2503568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16632"/>
            <a:ext cx="8229600" cy="1143000"/>
          </a:xfrm>
        </p:spPr>
        <p:txBody>
          <a:bodyPr>
            <a:normAutofit/>
          </a:bodyPr>
          <a:lstStyle/>
          <a:p>
            <a:r>
              <a:rPr lang="sl-SI" sz="3600" b="1" i="1" dirty="0">
                <a:solidFill>
                  <a:srgbClr val="FF0000"/>
                </a:solidFill>
                <a:latin typeface="Comic Sans MS" panose="030F0702030302020204" pitchFamily="66" charset="0"/>
              </a:rPr>
              <a:t>RAZVIJANJE SPRETNOSTI</a:t>
            </a:r>
          </a:p>
        </p:txBody>
      </p:sp>
      <p:sp>
        <p:nvSpPr>
          <p:cNvPr id="3" name="Ograda vsebine 2"/>
          <p:cNvSpPr>
            <a:spLocks noGrp="1"/>
          </p:cNvSpPr>
          <p:nvPr>
            <p:ph idx="1"/>
          </p:nvPr>
        </p:nvSpPr>
        <p:spPr>
          <a:xfrm>
            <a:off x="34677" y="1052736"/>
            <a:ext cx="9144000" cy="1124744"/>
          </a:xfrm>
        </p:spPr>
        <p:txBody>
          <a:bodyPr>
            <a:normAutofit/>
          </a:bodyPr>
          <a:lstStyle/>
          <a:p>
            <a:r>
              <a:rPr lang="sl-SI" sz="2400" dirty="0"/>
              <a:t>Fazo avtomatizacije določene spretnosti dosežemo samo z določeno ponovitvijo vaj. (Npr. vaja izvajanja šolskih krogov);</a:t>
            </a:r>
          </a:p>
          <a:p>
            <a:pPr marL="0" indent="0">
              <a:buNone/>
            </a:pPr>
            <a:endParaRPr lang="sl-SI" sz="2400" dirty="0"/>
          </a:p>
        </p:txBody>
      </p:sp>
      <p:pic>
        <p:nvPicPr>
          <p:cNvPr id="1026" name="Picture 2" descr="http://avstop.com/ac/instructors_handbook/images/fig_2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830" y="2348880"/>
            <a:ext cx="3905250" cy="4189561"/>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179512" y="1696194"/>
            <a:ext cx="4896544" cy="4847481"/>
          </a:xfrm>
          <a:prstGeom prst="rect">
            <a:avLst/>
          </a:prstGeom>
          <a:noFill/>
        </p:spPr>
        <p:txBody>
          <a:bodyPr wrap="square" rtlCol="0">
            <a:spAutoFit/>
          </a:bodyPr>
          <a:lstStyle/>
          <a:p>
            <a:endParaRPr lang="sl-SI" sz="2400" b="1" i="1" dirty="0">
              <a:solidFill>
                <a:srgbClr val="FF0000"/>
              </a:solidFill>
            </a:endParaRPr>
          </a:p>
          <a:p>
            <a:r>
              <a:rPr lang="sl-SI" sz="2400" b="1" i="1" dirty="0">
                <a:solidFill>
                  <a:srgbClr val="FF0000"/>
                </a:solidFill>
              </a:rPr>
              <a:t>Učni plato</a:t>
            </a:r>
            <a:endParaRPr lang="sl-SI" dirty="0"/>
          </a:p>
          <a:p>
            <a:pPr marL="285750" indent="-285750">
              <a:lnSpc>
                <a:spcPct val="150000"/>
              </a:lnSpc>
              <a:buFont typeface="Wingdings" panose="05000000000000000000" pitchFamily="2" charset="2"/>
              <a:buChar char="Ø"/>
            </a:pPr>
            <a:r>
              <a:rPr lang="sl-SI" dirty="0"/>
              <a:t>Je normalni del učnega procesa.</a:t>
            </a:r>
          </a:p>
          <a:p>
            <a:pPr marL="285750" indent="-285750">
              <a:lnSpc>
                <a:spcPct val="150000"/>
              </a:lnSpc>
              <a:buFont typeface="Wingdings" panose="05000000000000000000" pitchFamily="2" charset="2"/>
              <a:buChar char="Ø"/>
            </a:pPr>
            <a:r>
              <a:rPr lang="sl-SI" dirty="0"/>
              <a:t>Učni proces na začetku napreduje hitro, nato se določeni točki upočasni.</a:t>
            </a:r>
          </a:p>
          <a:p>
            <a:pPr marL="285750" indent="-285750">
              <a:lnSpc>
                <a:spcPct val="150000"/>
              </a:lnSpc>
              <a:buFont typeface="Wingdings" panose="05000000000000000000" pitchFamily="2" charset="2"/>
              <a:buChar char="Ø"/>
            </a:pPr>
            <a:r>
              <a:rPr lang="sl-SI" dirty="0"/>
              <a:t>Inštruktor mora pripraviti učenca na učni plato.</a:t>
            </a:r>
          </a:p>
          <a:p>
            <a:pPr marL="285750" indent="-285750">
              <a:lnSpc>
                <a:spcPct val="150000"/>
              </a:lnSpc>
              <a:buFont typeface="Wingdings" panose="05000000000000000000" pitchFamily="2" charset="2"/>
              <a:buChar char="Ø"/>
            </a:pPr>
            <a:r>
              <a:rPr lang="sl-SI" dirty="0"/>
              <a:t>Odvisen je lahko od več faktorjev:</a:t>
            </a:r>
          </a:p>
          <a:p>
            <a:pPr marL="742950" lvl="1" indent="-285750">
              <a:lnSpc>
                <a:spcPct val="150000"/>
              </a:lnSpc>
              <a:buFont typeface="Wingdings" panose="05000000000000000000" pitchFamily="2" charset="2"/>
              <a:buChar char="v"/>
            </a:pPr>
            <a:r>
              <a:rPr lang="sl-SI" dirty="0"/>
              <a:t>upad motivacije;</a:t>
            </a:r>
          </a:p>
          <a:p>
            <a:pPr marL="742950" lvl="1" indent="-285750">
              <a:lnSpc>
                <a:spcPct val="150000"/>
              </a:lnSpc>
              <a:buFont typeface="Wingdings" panose="05000000000000000000" pitchFamily="2" charset="2"/>
              <a:buChar char="v"/>
            </a:pPr>
            <a:r>
              <a:rPr lang="sl-SI" dirty="0"/>
              <a:t>učenec doseže meje svojih sposobnosti;</a:t>
            </a:r>
          </a:p>
          <a:p>
            <a:pPr marL="742950" lvl="1" indent="-285750">
              <a:lnSpc>
                <a:spcPct val="150000"/>
              </a:lnSpc>
              <a:buFont typeface="Wingdings" panose="05000000000000000000" pitchFamily="2" charset="2"/>
              <a:buChar char="v"/>
            </a:pPr>
            <a:r>
              <a:rPr lang="sl-SI" dirty="0"/>
              <a:t>napačna izbira učne strategije;</a:t>
            </a:r>
          </a:p>
          <a:p>
            <a:pPr marL="742950" lvl="1" indent="-285750">
              <a:lnSpc>
                <a:spcPct val="150000"/>
              </a:lnSpc>
              <a:buFont typeface="Wingdings" panose="05000000000000000000" pitchFamily="2" charset="2"/>
              <a:buChar char="v"/>
            </a:pPr>
            <a:r>
              <a:rPr lang="sl-SI" dirty="0"/>
              <a:t>pretiravanje s številom izvedb vaje.</a:t>
            </a:r>
          </a:p>
          <a:p>
            <a:endParaRPr lang="sl-SI" dirty="0"/>
          </a:p>
        </p:txBody>
      </p:sp>
    </p:spTree>
    <p:extLst>
      <p:ext uri="{BB962C8B-B14F-4D97-AF65-F5344CB8AC3E}">
        <p14:creationId xmlns:p14="http://schemas.microsoft.com/office/powerpoint/2010/main" val="3005198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404664"/>
            <a:ext cx="8229600" cy="908720"/>
          </a:xfrm>
        </p:spPr>
        <p:txBody>
          <a:bodyPr>
            <a:normAutofit/>
          </a:bodyPr>
          <a:lstStyle/>
          <a:p>
            <a:r>
              <a:rPr lang="sl-SI" sz="3200" b="1" i="1" dirty="0">
                <a:solidFill>
                  <a:srgbClr val="FF0000"/>
                </a:solidFill>
                <a:latin typeface="Comic Sans MS" panose="030F0702030302020204" pitchFamily="66" charset="0"/>
              </a:rPr>
              <a:t>UPORABA NAUČENIH SPRETNOSTI</a:t>
            </a:r>
          </a:p>
        </p:txBody>
      </p:sp>
      <p:sp>
        <p:nvSpPr>
          <p:cNvPr id="3" name="Ograda vsebine 2"/>
          <p:cNvSpPr>
            <a:spLocks noGrp="1"/>
          </p:cNvSpPr>
          <p:nvPr>
            <p:ph idx="1"/>
          </p:nvPr>
        </p:nvSpPr>
        <p:spPr>
          <a:xfrm>
            <a:off x="242011" y="1319544"/>
            <a:ext cx="9144000" cy="5301208"/>
          </a:xfrm>
        </p:spPr>
        <p:txBody>
          <a:bodyPr/>
          <a:lstStyle/>
          <a:p>
            <a:r>
              <a:rPr lang="sl-SI" sz="2400" dirty="0"/>
              <a:t>Za uspešno izvajanje vaj, </a:t>
            </a:r>
            <a:r>
              <a:rPr lang="sl-SI" sz="2400" b="1" dirty="0"/>
              <a:t>mora učenec: </a:t>
            </a:r>
          </a:p>
          <a:p>
            <a:pPr lvl="1">
              <a:buFont typeface="Wingdings" panose="05000000000000000000" pitchFamily="2" charset="2"/>
              <a:buChar char="Ø"/>
            </a:pPr>
            <a:r>
              <a:rPr lang="sl-SI" sz="2000" dirty="0"/>
              <a:t>znati vajo tako dobro, da mu je preprosta;</a:t>
            </a:r>
          </a:p>
          <a:p>
            <a:pPr lvl="1">
              <a:buFont typeface="Wingdings" panose="05000000000000000000" pitchFamily="2" charset="2"/>
              <a:buChar char="Ø"/>
            </a:pPr>
            <a:r>
              <a:rPr lang="sl-SI" sz="2000" dirty="0"/>
              <a:t>poznati situacijo v kateri se določena vaja izvaja.</a:t>
            </a:r>
          </a:p>
          <a:p>
            <a:pPr marL="457200" lvl="1" indent="0">
              <a:buNone/>
            </a:pPr>
            <a:endParaRPr lang="sl-SI" sz="1600" dirty="0"/>
          </a:p>
          <a:p>
            <a:pPr marL="457200" lvl="1" indent="0">
              <a:buNone/>
            </a:pPr>
            <a:endParaRPr lang="sl-SI" sz="1600" dirty="0"/>
          </a:p>
          <a:p>
            <a:r>
              <a:rPr lang="sl-SI" sz="2400" b="1" dirty="0"/>
              <a:t>Inštruktor </a:t>
            </a:r>
            <a:r>
              <a:rPr lang="sl-SI" sz="2400" dirty="0"/>
              <a:t>lahko k temu </a:t>
            </a:r>
            <a:r>
              <a:rPr lang="sl-SI" sz="2400" b="1" dirty="0"/>
              <a:t>pripomore</a:t>
            </a:r>
            <a:r>
              <a:rPr lang="sl-SI" sz="2400" dirty="0"/>
              <a:t> tako da:</a:t>
            </a:r>
          </a:p>
          <a:p>
            <a:pPr lvl="1">
              <a:buFont typeface="Wingdings" panose="05000000000000000000" pitchFamily="2" charset="2"/>
              <a:buChar char="Ø"/>
            </a:pPr>
            <a:r>
              <a:rPr lang="sl-SI" sz="2000" dirty="0"/>
              <a:t>Razloži učencu, da je potrebno za dobro izvedbo vaje dosti trenirati;</a:t>
            </a:r>
          </a:p>
          <a:p>
            <a:pPr lvl="1">
              <a:buFont typeface="Wingdings" panose="05000000000000000000" pitchFamily="2" charset="2"/>
              <a:buChar char="Ø"/>
            </a:pPr>
            <a:r>
              <a:rPr lang="sl-SI" sz="2000" dirty="0"/>
              <a:t>Spremlja učenčevo delo, ter mu poda sprotne informacije o izvedbi;</a:t>
            </a:r>
          </a:p>
          <a:p>
            <a:pPr lvl="1">
              <a:buFont typeface="Wingdings" panose="05000000000000000000" pitchFamily="2" charset="2"/>
              <a:buChar char="Ø"/>
            </a:pPr>
            <a:r>
              <a:rPr lang="sl-SI" sz="2000" dirty="0"/>
              <a:t>Ne moti učenca med izvajanjem določene vaje;</a:t>
            </a:r>
          </a:p>
          <a:p>
            <a:pPr lvl="1">
              <a:buFont typeface="Wingdings" panose="05000000000000000000" pitchFamily="2" charset="2"/>
              <a:buChar char="Ø"/>
            </a:pPr>
            <a:r>
              <a:rPr lang="sl-SI" sz="2000" dirty="0"/>
              <a:t>Razloži učenci, da je doseganje učnega platoja normalno</a:t>
            </a:r>
            <a:r>
              <a:rPr lang="sl-SI" sz="1600" dirty="0"/>
              <a:t>.</a:t>
            </a:r>
          </a:p>
        </p:txBody>
      </p:sp>
      <p:pic>
        <p:nvPicPr>
          <p:cNvPr id="2050" name="Picture 2" descr="http://www.clipartguide.com/_named_clipart_images/0511-1009-1319-0507_Black_and_White_Cartoon_of_a_Pilot_in_a_Plane_About_to_Crash_clipart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31362">
            <a:off x="6163863" y="1498679"/>
            <a:ext cx="2674952" cy="136040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277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16632"/>
            <a:ext cx="5122912" cy="706090"/>
          </a:xfrm>
        </p:spPr>
        <p:txBody>
          <a:bodyPr>
            <a:normAutofit fontScale="90000"/>
          </a:bodyPr>
          <a:lstStyle/>
          <a:p>
            <a:r>
              <a:rPr lang="sl-SI" sz="2400" b="1" i="1" dirty="0">
                <a:solidFill>
                  <a:srgbClr val="FF0000"/>
                </a:solidFill>
                <a:latin typeface="Comic Sans MS" panose="030F0702030302020204" pitchFamily="66" charset="0"/>
              </a:rPr>
              <a:t>VEČOPRAVILNOST</a:t>
            </a:r>
            <a:r>
              <a:rPr lang="sl-SI" b="1" i="1" dirty="0">
                <a:solidFill>
                  <a:srgbClr val="FF0000"/>
                </a:solidFill>
                <a:latin typeface="Comic Sans MS" panose="030F0702030302020204" pitchFamily="66" charset="0"/>
              </a:rPr>
              <a:t> </a:t>
            </a:r>
            <a:r>
              <a:rPr lang="sl-SI" sz="1600" i="1" dirty="0">
                <a:solidFill>
                  <a:srgbClr val="FF0000"/>
                </a:solidFill>
                <a:latin typeface="Comic Sans MS" panose="030F0702030302020204" pitchFamily="66" charset="0"/>
              </a:rPr>
              <a:t>(MULTITASKING)</a:t>
            </a:r>
          </a:p>
        </p:txBody>
      </p:sp>
      <p:sp>
        <p:nvSpPr>
          <p:cNvPr id="3" name="Ograda vsebine 2"/>
          <p:cNvSpPr>
            <a:spLocks noGrp="1"/>
          </p:cNvSpPr>
          <p:nvPr>
            <p:ph idx="1"/>
          </p:nvPr>
        </p:nvSpPr>
        <p:spPr>
          <a:xfrm>
            <a:off x="0" y="908720"/>
            <a:ext cx="8928992" cy="2952328"/>
          </a:xfrm>
        </p:spPr>
        <p:txBody>
          <a:bodyPr>
            <a:normAutofit/>
          </a:bodyPr>
          <a:lstStyle/>
          <a:p>
            <a:r>
              <a:rPr lang="sl-SI" sz="2400" dirty="0"/>
              <a:t>Za uspešno izvajanje več nalog hkrati je potrebno znati izvajati vsako nalogo posebej; </a:t>
            </a:r>
          </a:p>
          <a:p>
            <a:pPr marL="0" indent="0">
              <a:buNone/>
            </a:pPr>
            <a:r>
              <a:rPr lang="sl-SI" sz="2400" dirty="0"/>
              <a:t>	</a:t>
            </a:r>
            <a:r>
              <a:rPr lang="sl-SI" sz="1600" dirty="0"/>
              <a:t>(Npr. letenje v š.k. in javljanje kontroli letenja)</a:t>
            </a:r>
          </a:p>
          <a:p>
            <a:r>
              <a:rPr lang="sl-SI" sz="2400" dirty="0"/>
              <a:t>Poznati je potrebno pravilno usmerjati pozornost oz. jo po potrebi tudi menjavati </a:t>
            </a:r>
          </a:p>
          <a:p>
            <a:pPr marL="0" indent="0">
              <a:buNone/>
            </a:pPr>
            <a:r>
              <a:rPr lang="sl-SI" sz="2400" dirty="0"/>
              <a:t>	</a:t>
            </a:r>
            <a:r>
              <a:rPr lang="sl-SI" sz="1600" dirty="0"/>
              <a:t>(Npr. preverjanje </a:t>
            </a:r>
            <a:r>
              <a:rPr lang="sl-SI" sz="1600" dirty="0" err="1"/>
              <a:t>check</a:t>
            </a:r>
            <a:r>
              <a:rPr lang="sl-SI" sz="1600" dirty="0"/>
              <a:t>-liste)</a:t>
            </a:r>
          </a:p>
        </p:txBody>
      </p:sp>
      <p:pic>
        <p:nvPicPr>
          <p:cNvPr id="2050" name="Picture 2" descr="Rezultat iskanja slik za multitasking pi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645024"/>
            <a:ext cx="2739430" cy="293866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595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a:xfrm>
            <a:off x="251520" y="404664"/>
            <a:ext cx="8352928" cy="706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2400" b="1" i="1" dirty="0">
                <a:solidFill>
                  <a:srgbClr val="FF0000"/>
                </a:solidFill>
                <a:latin typeface="Comic Sans MS" panose="030F0702030302020204" pitchFamily="66" charset="0"/>
              </a:rPr>
              <a:t>MOTNJE, PREKINITVE,FIKSACIJA, NEPOZORNOST</a:t>
            </a:r>
            <a:endParaRPr lang="sl-SI" sz="1600" i="1" dirty="0">
              <a:solidFill>
                <a:srgbClr val="FF0000"/>
              </a:solidFill>
              <a:latin typeface="Comic Sans MS" panose="030F0702030302020204" pitchFamily="66" charset="0"/>
            </a:endParaRPr>
          </a:p>
        </p:txBody>
      </p:sp>
      <p:sp>
        <p:nvSpPr>
          <p:cNvPr id="5" name="Ograda vsebine 2"/>
          <p:cNvSpPr txBox="1">
            <a:spLocks/>
          </p:cNvSpPr>
          <p:nvPr/>
        </p:nvSpPr>
        <p:spPr>
          <a:xfrm>
            <a:off x="3804" y="1268760"/>
            <a:ext cx="9144000"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sl-SI" sz="2400" b="1" dirty="0"/>
              <a:t>Potrebno je ločiti </a:t>
            </a:r>
            <a:r>
              <a:rPr lang="sl-SI" sz="2400" dirty="0"/>
              <a:t>motnjo in prekinitev pri opravljanju določne funkcije.</a:t>
            </a:r>
          </a:p>
          <a:p>
            <a:pPr marL="0" indent="0">
              <a:buNone/>
            </a:pPr>
            <a:endParaRPr lang="sl-SI" sz="2400" dirty="0"/>
          </a:p>
          <a:p>
            <a:pPr lvl="1">
              <a:buFont typeface="Wingdings" panose="05000000000000000000" pitchFamily="2" charset="2"/>
              <a:buChar char="Ø"/>
            </a:pPr>
            <a:r>
              <a:rPr lang="sl-SI" sz="2000" b="1" dirty="0">
                <a:solidFill>
                  <a:srgbClr val="FF0000"/>
                </a:solidFill>
              </a:rPr>
              <a:t>Motnja</a:t>
            </a:r>
            <a:r>
              <a:rPr lang="sl-SI" sz="2000" dirty="0"/>
              <a:t> zahteva le del pozornosti učenca, ki se odloči da bo kasneje nadaljeval s svojim opravilom </a:t>
            </a:r>
            <a:r>
              <a:rPr lang="sl-SI" sz="2000" i="1" dirty="0"/>
              <a:t>(Npr. pri predpoletnem pregledu pogleda letalo, ki je pristalo ter nadaljuje kjer je bil)</a:t>
            </a:r>
          </a:p>
          <a:p>
            <a:pPr marL="457200" lvl="1" indent="0">
              <a:buNone/>
            </a:pPr>
            <a:endParaRPr lang="sl-SI" sz="2000" i="1" dirty="0"/>
          </a:p>
          <a:p>
            <a:pPr lvl="1">
              <a:buFont typeface="Wingdings" panose="05000000000000000000" pitchFamily="2" charset="2"/>
              <a:buChar char="Ø"/>
            </a:pPr>
            <a:r>
              <a:rPr lang="sl-SI" sz="2000" b="1" dirty="0">
                <a:solidFill>
                  <a:srgbClr val="FF0000"/>
                </a:solidFill>
              </a:rPr>
              <a:t>Prekinitev</a:t>
            </a:r>
            <a:r>
              <a:rPr lang="sl-SI" sz="2000" dirty="0"/>
              <a:t> pomeni, da je učenec prenehal s trenutno aktivnostjo, ter se pričel ukvarjati z drugo aktivnostjo. </a:t>
            </a:r>
          </a:p>
          <a:p>
            <a:pPr marL="457200" lvl="1" indent="0">
              <a:buNone/>
            </a:pPr>
            <a:r>
              <a:rPr lang="sl-SI" sz="2000" dirty="0"/>
              <a:t>	</a:t>
            </a:r>
            <a:r>
              <a:rPr lang="sl-SI" sz="2000" i="1" dirty="0"/>
              <a:t>(npr. Pri predpoletnem pregledi se prične pogovor s </a:t>
            </a:r>
          </a:p>
          <a:p>
            <a:pPr marL="457200" lvl="1" indent="0">
              <a:buNone/>
            </a:pPr>
            <a:r>
              <a:rPr lang="sl-SI" sz="2000" i="1" dirty="0"/>
              <a:t>	gledalcem. Predpoletni pregled je lahko posledično</a:t>
            </a:r>
          </a:p>
          <a:p>
            <a:pPr marL="457200" lvl="1" indent="0">
              <a:buNone/>
            </a:pPr>
            <a:r>
              <a:rPr lang="sl-SI" sz="2000" i="1" dirty="0"/>
              <a:t>	pomanjkljivo opravljen.)</a:t>
            </a:r>
          </a:p>
        </p:txBody>
      </p:sp>
      <p:pic>
        <p:nvPicPr>
          <p:cNvPr id="3074" name="Picture 2" descr="Rezultat iskanja slik za funny distraction pi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840932"/>
            <a:ext cx="2088232" cy="292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272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grada vsebine 2"/>
          <p:cNvSpPr>
            <a:spLocks noGrp="1"/>
          </p:cNvSpPr>
          <p:nvPr>
            <p:ph idx="1"/>
          </p:nvPr>
        </p:nvSpPr>
        <p:spPr>
          <a:xfrm>
            <a:off x="557808" y="404664"/>
            <a:ext cx="8028384" cy="2160241"/>
          </a:xfrm>
        </p:spPr>
        <p:txBody>
          <a:bodyPr>
            <a:normAutofit/>
          </a:bodyPr>
          <a:lstStyle/>
          <a:p>
            <a:r>
              <a:rPr lang="sl-SI" sz="2400" b="1" dirty="0">
                <a:solidFill>
                  <a:srgbClr val="FF0000"/>
                </a:solidFill>
              </a:rPr>
              <a:t>Fiksacija</a:t>
            </a:r>
            <a:r>
              <a:rPr lang="sl-SI" sz="2400" dirty="0"/>
              <a:t> -</a:t>
            </a:r>
            <a:r>
              <a:rPr lang="sl-SI" sz="2000" dirty="0"/>
              <a:t> se pojavi, ko učenec postane preveč pozoren na opravljanje ene naloge, ne opazi oz. opusti pa opravljanje drugih nalog.</a:t>
            </a:r>
          </a:p>
          <a:p>
            <a:pPr marL="0" lvl="1" indent="0">
              <a:buNone/>
            </a:pPr>
            <a:r>
              <a:rPr lang="sl-SI" sz="1600" dirty="0"/>
              <a:t>	(npr. Učenec se osredotoči samo na kazanje enega inštrumenta)</a:t>
            </a:r>
          </a:p>
          <a:p>
            <a:pPr marL="0" indent="0">
              <a:buNone/>
            </a:pPr>
            <a:endParaRPr lang="sl-SI" sz="2400" dirty="0"/>
          </a:p>
          <a:p>
            <a:r>
              <a:rPr lang="sl-SI" sz="2200" dirty="0"/>
              <a:t>Vzrok je običajno ne dovolj utrjeno opravljanje nalog.</a:t>
            </a:r>
          </a:p>
          <a:p>
            <a:pPr marL="400050" lvl="1" indent="0">
              <a:buNone/>
            </a:pPr>
            <a:endParaRPr lang="sl-SI" sz="1600" dirty="0"/>
          </a:p>
        </p:txBody>
      </p:sp>
      <p:sp>
        <p:nvSpPr>
          <p:cNvPr id="8" name="Ograda vsebine 2"/>
          <p:cNvSpPr txBox="1">
            <a:spLocks/>
          </p:cNvSpPr>
          <p:nvPr/>
        </p:nvSpPr>
        <p:spPr>
          <a:xfrm>
            <a:off x="552871" y="2780928"/>
            <a:ext cx="7812360"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l-SI" sz="2200" b="1" dirty="0">
                <a:solidFill>
                  <a:srgbClr val="FF0000"/>
                </a:solidFill>
              </a:rPr>
              <a:t>Nepozornost</a:t>
            </a:r>
            <a:r>
              <a:rPr lang="sl-SI" sz="2200" dirty="0"/>
              <a:t> - pogosto posledica: </a:t>
            </a:r>
          </a:p>
          <a:p>
            <a:pPr lvl="1">
              <a:buFont typeface="Wingdings" panose="05000000000000000000" pitchFamily="2" charset="2"/>
              <a:buChar char="Ø"/>
            </a:pPr>
            <a:r>
              <a:rPr lang="sl-SI" sz="2000" dirty="0"/>
              <a:t>Fiksacije na določeno nalogo</a:t>
            </a:r>
            <a:r>
              <a:rPr lang="sl-SI" sz="1600" dirty="0"/>
              <a:t> </a:t>
            </a:r>
          </a:p>
          <a:p>
            <a:pPr marL="457200" lvl="1" indent="0">
              <a:buNone/>
            </a:pPr>
            <a:r>
              <a:rPr lang="sl-SI" sz="1600" dirty="0"/>
              <a:t>(Npr. opazovanje višine in ne opazi nizke hitrosti)</a:t>
            </a:r>
          </a:p>
          <a:p>
            <a:pPr marL="457200" lvl="1" indent="0">
              <a:buNone/>
            </a:pPr>
            <a:endParaRPr lang="sl-SI" sz="1600" dirty="0"/>
          </a:p>
          <a:p>
            <a:pPr lvl="1">
              <a:buFont typeface="Wingdings" panose="05000000000000000000" pitchFamily="2" charset="2"/>
              <a:buChar char="Ø"/>
            </a:pPr>
            <a:r>
              <a:rPr lang="sl-SI" sz="2000" dirty="0"/>
              <a:t>Naveličanosti opravljanja / ponavljanja naloge</a:t>
            </a:r>
          </a:p>
          <a:p>
            <a:pPr lvl="1">
              <a:buFont typeface="Wingdings" panose="05000000000000000000" pitchFamily="2" charset="2"/>
              <a:buChar char="Ø"/>
            </a:pPr>
            <a:endParaRPr lang="sl-SI" sz="1200" dirty="0"/>
          </a:p>
        </p:txBody>
      </p:sp>
      <p:pic>
        <p:nvPicPr>
          <p:cNvPr id="1026" name="Picture 2" descr="The Importance Of Pre-flight Checks - Aviation Humor">
            <a:extLst>
              <a:ext uri="{FF2B5EF4-FFF2-40B4-BE49-F238E27FC236}">
                <a16:creationId xmlns:a16="http://schemas.microsoft.com/office/drawing/2014/main" id="{AB022B05-1830-4ABC-921D-92FDC11E53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7087" y="4703697"/>
            <a:ext cx="3923928" cy="2053250"/>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485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200" b="1" i="1" dirty="0">
                <a:solidFill>
                  <a:srgbClr val="FF0000"/>
                </a:solidFill>
                <a:latin typeface="Comic Sans MS" panose="030F0702030302020204" pitchFamily="66" charset="0"/>
              </a:rPr>
              <a:t>NALOGE INŠTRUKTORJA</a:t>
            </a:r>
            <a:endParaRPr lang="en-US" sz="3200" b="1" i="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67544" y="1484784"/>
            <a:ext cx="8229600" cy="5001419"/>
          </a:xfrm>
        </p:spPr>
        <p:txBody>
          <a:bodyPr>
            <a:normAutofit/>
          </a:bodyPr>
          <a:lstStyle/>
          <a:p>
            <a:pPr>
              <a:lnSpc>
                <a:spcPct val="150000"/>
              </a:lnSpc>
            </a:pPr>
            <a:r>
              <a:rPr lang="sl-SI" sz="1800" dirty="0">
                <a:latin typeface="Comic Sans MS" panose="030F0702030302020204" pitchFamily="66" charset="0"/>
              </a:rPr>
              <a:t>Razloži in demonstrira vsaj dva primera večopravilnosti;</a:t>
            </a:r>
          </a:p>
          <a:p>
            <a:pPr>
              <a:lnSpc>
                <a:spcPct val="150000"/>
              </a:lnSpc>
            </a:pPr>
            <a:r>
              <a:rPr lang="sl-SI" sz="1800" dirty="0">
                <a:latin typeface="Comic Sans MS" panose="030F0702030302020204" pitchFamily="66" charset="0"/>
              </a:rPr>
              <a:t>poskrbi, da je vsaka posamezna vaja dovolj dobro utrjena predno se prične z izvajanjem večopravilnosti;</a:t>
            </a:r>
          </a:p>
          <a:p>
            <a:pPr>
              <a:lnSpc>
                <a:spcPct val="150000"/>
              </a:lnSpc>
            </a:pPr>
            <a:r>
              <a:rPr lang="sl-SI" sz="1800" dirty="0">
                <a:latin typeface="Comic Sans MS" panose="030F0702030302020204" pitchFamily="66" charset="0"/>
              </a:rPr>
              <a:t>nauči učence, kako se spoprijeti z motnjami in predi vaje tako, da se učenec sreča s tem v učnem procesu;</a:t>
            </a:r>
          </a:p>
          <a:p>
            <a:pPr>
              <a:lnSpc>
                <a:spcPct val="150000"/>
              </a:lnSpc>
            </a:pPr>
            <a:r>
              <a:rPr lang="sl-SI" sz="1800" dirty="0">
                <a:latin typeface="Comic Sans MS" panose="030F0702030302020204" pitchFamily="66" charset="0"/>
              </a:rPr>
              <a:t>izpostavi pojav nepozornosti in fiksacije, ko se le-ti pojavita;</a:t>
            </a:r>
          </a:p>
          <a:p>
            <a:pPr>
              <a:lnSpc>
                <a:spcPct val="150000"/>
              </a:lnSpc>
            </a:pPr>
            <a:r>
              <a:rPr lang="sl-SI" sz="1800" dirty="0">
                <a:latin typeface="Comic Sans MS" panose="030F0702030302020204" pitchFamily="66" charset="0"/>
              </a:rPr>
              <a:t>pripravi različne scenarije (situacije), kjer učenec uporabi svoje znanje reševanja problemov in sprejemanja odločitev;</a:t>
            </a:r>
          </a:p>
          <a:p>
            <a:pPr>
              <a:lnSpc>
                <a:spcPct val="150000"/>
              </a:lnSpc>
            </a:pPr>
            <a:r>
              <a:rPr lang="sl-SI" sz="1800" dirty="0">
                <a:latin typeface="Comic Sans MS" panose="030F0702030302020204" pitchFamily="66" charset="0"/>
              </a:rPr>
              <a:t>Razloži učencu, da vaja s ciljem izboljšanja znanja vodi v napredovanje.</a:t>
            </a:r>
            <a:endParaRPr lang="en-US" sz="1800" dirty="0">
              <a:latin typeface="Comic Sans MS" panose="030F0702030302020204" pitchFamily="66" charset="0"/>
            </a:endParaRPr>
          </a:p>
        </p:txBody>
      </p:sp>
    </p:spTree>
    <p:extLst>
      <p:ext uri="{BB962C8B-B14F-4D97-AF65-F5344CB8AC3E}">
        <p14:creationId xmlns:p14="http://schemas.microsoft.com/office/powerpoint/2010/main" val="331059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i="1" dirty="0">
                <a:solidFill>
                  <a:srgbClr val="FF0000"/>
                </a:solidFill>
              </a:rPr>
              <a:t>KOMUNIKACIJA</a:t>
            </a:r>
          </a:p>
        </p:txBody>
      </p:sp>
      <p:sp>
        <p:nvSpPr>
          <p:cNvPr id="4" name="Zaobljeni pravokotnik 3"/>
          <p:cNvSpPr/>
          <p:nvPr/>
        </p:nvSpPr>
        <p:spPr>
          <a:xfrm>
            <a:off x="323528" y="1419807"/>
            <a:ext cx="3888432" cy="2374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400" b="1" dirty="0"/>
              <a:t>OBMOČJA KOMUNIKACIJE</a:t>
            </a:r>
          </a:p>
          <a:p>
            <a:pPr marL="285750" indent="-285750">
              <a:buFontTx/>
              <a:buChar char="-"/>
            </a:pPr>
            <a:r>
              <a:rPr lang="sl-SI" sz="2400" dirty="0"/>
              <a:t>INTIMNO (do 0,4 m)</a:t>
            </a:r>
          </a:p>
          <a:p>
            <a:pPr marL="285750" indent="-285750">
              <a:buFontTx/>
              <a:buChar char="-"/>
            </a:pPr>
            <a:r>
              <a:rPr lang="sl-SI" sz="2400" dirty="0"/>
              <a:t>OSEBNO (0,4m do 1,5m)</a:t>
            </a:r>
          </a:p>
          <a:p>
            <a:pPr marL="285750" indent="-285750">
              <a:buFontTx/>
              <a:buChar char="-"/>
            </a:pPr>
            <a:r>
              <a:rPr lang="sl-SI" sz="2400" dirty="0"/>
              <a:t>DRUŽABNO (1,5 m – 4m) </a:t>
            </a:r>
          </a:p>
          <a:p>
            <a:pPr marL="285750" indent="-285750">
              <a:buFontTx/>
              <a:buChar char="-"/>
            </a:pPr>
            <a:r>
              <a:rPr lang="sl-SI" sz="2400" dirty="0"/>
              <a:t>JAVNO (4m)</a:t>
            </a:r>
          </a:p>
          <a:p>
            <a:pPr algn="ctr"/>
            <a:endParaRPr lang="sl-SI" dirty="0"/>
          </a:p>
        </p:txBody>
      </p:sp>
      <p:sp>
        <p:nvSpPr>
          <p:cNvPr id="5" name="Zaobljeni pravokotnik 4"/>
          <p:cNvSpPr/>
          <p:nvPr/>
        </p:nvSpPr>
        <p:spPr>
          <a:xfrm>
            <a:off x="4978896" y="1417638"/>
            <a:ext cx="3707904"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a:t>VRSTE KOMUNIKACIJE</a:t>
            </a:r>
          </a:p>
          <a:p>
            <a:pPr marL="285750" indent="-285750" algn="ctr">
              <a:buFontTx/>
              <a:buChar char="-"/>
            </a:pPr>
            <a:r>
              <a:rPr lang="sl-SI" sz="2400" dirty="0"/>
              <a:t>USTNA </a:t>
            </a:r>
          </a:p>
          <a:p>
            <a:pPr marL="285750" indent="-285750" algn="ctr">
              <a:buFontTx/>
              <a:buChar char="-"/>
            </a:pPr>
            <a:r>
              <a:rPr lang="sl-SI" sz="2400" dirty="0"/>
              <a:t>PISNA</a:t>
            </a:r>
          </a:p>
          <a:p>
            <a:pPr marL="285750" indent="-285750" algn="ctr">
              <a:buFontTx/>
              <a:buChar char="-"/>
            </a:pPr>
            <a:r>
              <a:rPr lang="sl-SI" sz="2400" dirty="0"/>
              <a:t>SLIKOVNA</a:t>
            </a:r>
          </a:p>
        </p:txBody>
      </p:sp>
      <p:pic>
        <p:nvPicPr>
          <p:cNvPr id="4104" name="Picture 8" descr="Komuniciran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00998"/>
            <a:ext cx="5639781"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184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200" b="1" i="1" dirty="0">
                <a:solidFill>
                  <a:srgbClr val="FF0000"/>
                </a:solidFill>
                <a:latin typeface="Comic Sans MS" panose="030F0702030302020204" pitchFamily="66" charset="0"/>
              </a:rPr>
              <a:t>SITUACIJSKO UČENJE</a:t>
            </a:r>
            <a:endParaRPr lang="en-US" sz="3200" b="1" i="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107504" y="1412776"/>
            <a:ext cx="9036496" cy="4713387"/>
          </a:xfrm>
        </p:spPr>
        <p:txBody>
          <a:bodyPr>
            <a:normAutofit lnSpcReduction="10000"/>
          </a:bodyPr>
          <a:lstStyle/>
          <a:p>
            <a:r>
              <a:rPr lang="sl-SI" sz="2400" dirty="0"/>
              <a:t>Raziskave so pokazale, da je slednje zelo učinkovito, če je situacija:</a:t>
            </a:r>
          </a:p>
          <a:p>
            <a:pPr lvl="1">
              <a:buFont typeface="Wingdings" panose="05000000000000000000" pitchFamily="2" charset="2"/>
              <a:buChar char="Ø"/>
            </a:pPr>
            <a:r>
              <a:rPr lang="sl-SI" sz="2000" dirty="0"/>
              <a:t>prilagojena potrebam učenca;</a:t>
            </a:r>
          </a:p>
          <a:p>
            <a:pPr lvl="1">
              <a:buFont typeface="Wingdings" panose="05000000000000000000" pitchFamily="2" charset="2"/>
              <a:buChar char="Ø"/>
            </a:pPr>
            <a:r>
              <a:rPr lang="sl-SI" sz="2000" dirty="0"/>
              <a:t>ima jasne cilje;</a:t>
            </a:r>
          </a:p>
          <a:p>
            <a:pPr lvl="1">
              <a:buFont typeface="Wingdings" panose="05000000000000000000" pitchFamily="2" charset="2"/>
              <a:buChar char="Ø"/>
            </a:pPr>
            <a:r>
              <a:rPr lang="sl-SI" sz="2000" dirty="0"/>
              <a:t>vsebuje lokalne posebnosti.</a:t>
            </a:r>
          </a:p>
          <a:p>
            <a:pPr lvl="1">
              <a:buFont typeface="Wingdings" panose="05000000000000000000" pitchFamily="2" charset="2"/>
              <a:buChar char="Ø"/>
            </a:pPr>
            <a:endParaRPr lang="sl-SI" sz="2000" dirty="0"/>
          </a:p>
          <a:p>
            <a:pPr marL="457200" lvl="1" indent="0">
              <a:buNone/>
            </a:pPr>
            <a:endParaRPr lang="sl-SI" sz="2000" dirty="0"/>
          </a:p>
          <a:p>
            <a:pPr marL="457200" lvl="1" indent="0">
              <a:buNone/>
            </a:pPr>
            <a:endParaRPr lang="sl-SI" sz="2000" dirty="0"/>
          </a:p>
          <a:p>
            <a:pPr marL="457200" lvl="1" indent="0">
              <a:buNone/>
            </a:pPr>
            <a:endParaRPr lang="sl-SI" sz="2000" dirty="0"/>
          </a:p>
          <a:p>
            <a:pPr marL="457200" lvl="1" indent="0">
              <a:buNone/>
            </a:pPr>
            <a:endParaRPr lang="sl-SI" sz="2000" dirty="0"/>
          </a:p>
          <a:p>
            <a:pPr marL="457200" lvl="1" indent="0">
              <a:buNone/>
            </a:pPr>
            <a:endParaRPr lang="sl-SI" sz="2000" dirty="0"/>
          </a:p>
          <a:p>
            <a:pPr marL="0" indent="0">
              <a:buNone/>
            </a:pPr>
            <a:r>
              <a:rPr lang="sl-SI" sz="1600" i="1" dirty="0"/>
              <a:t>(Primer: Urjenje izven letališkega pristanka:</a:t>
            </a:r>
          </a:p>
          <a:p>
            <a:pPr lvl="1" indent="-342900">
              <a:buFont typeface="Wingdings" panose="05000000000000000000" pitchFamily="2" charset="2"/>
              <a:buChar char="v"/>
            </a:pPr>
            <a:r>
              <a:rPr lang="sl-SI" sz="1600" i="1" dirty="0"/>
              <a:t>Učenca miselno postavimo s situacijo, kako bi pravilno izvedel ILP;</a:t>
            </a:r>
          </a:p>
          <a:p>
            <a:pPr lvl="1" indent="-342900">
              <a:buFont typeface="Wingdings" panose="05000000000000000000" pitchFamily="2" charset="2"/>
              <a:buChar char="v"/>
            </a:pPr>
            <a:r>
              <a:rPr lang="sl-SI" sz="1600" i="1" dirty="0"/>
              <a:t>Z učencem pri urjenju šolskih krogov postavimo  situacijo o izvedbi ILP;</a:t>
            </a:r>
          </a:p>
          <a:p>
            <a:pPr lvl="1" indent="-342900">
              <a:buFont typeface="Wingdings" panose="05000000000000000000" pitchFamily="2" charset="2"/>
              <a:buChar char="v"/>
            </a:pPr>
            <a:r>
              <a:rPr lang="sl-SI" sz="1600" i="1" dirty="0"/>
              <a:t>Na preletu mora učenec izbirati terene za ILP in opisati postopek pristanka na specifičen teren.)</a:t>
            </a:r>
            <a:endParaRPr lang="en-US" sz="1600" i="1" dirty="0"/>
          </a:p>
        </p:txBody>
      </p:sp>
      <p:pic>
        <p:nvPicPr>
          <p:cNvPr id="4100" name="Picture 4" descr="Rezultat iskanja slik za learning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978144"/>
            <a:ext cx="1368152" cy="15826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844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51"/>
            <a:ext cx="8445624" cy="1143000"/>
          </a:xfrm>
        </p:spPr>
        <p:txBody>
          <a:bodyPr/>
          <a:lstStyle/>
          <a:p>
            <a:r>
              <a:rPr lang="sl-SI" b="1" i="1" u="sng" dirty="0">
                <a:solidFill>
                  <a:srgbClr val="FF0000"/>
                </a:solidFill>
                <a:latin typeface="Comic Sans MS" panose="030F0702030302020204" pitchFamily="66" charset="0"/>
              </a:rPr>
              <a:t>NAPAKE</a:t>
            </a:r>
            <a:endParaRPr lang="en-US" b="1" i="1" u="sng" dirty="0">
              <a:solidFill>
                <a:srgbClr val="FF0000"/>
              </a:solidFill>
              <a:latin typeface="Comic Sans MS" panose="030F0702030302020204" pitchFamily="66" charset="0"/>
            </a:endParaRPr>
          </a:p>
        </p:txBody>
      </p:sp>
      <p:sp>
        <p:nvSpPr>
          <p:cNvPr id="6" name="Rounded Rectangle 5"/>
          <p:cNvSpPr/>
          <p:nvPr/>
        </p:nvSpPr>
        <p:spPr>
          <a:xfrm>
            <a:off x="467544" y="1916832"/>
            <a:ext cx="3816424" cy="2880320"/>
          </a:xfrm>
          <a:prstGeom prst="roundRect">
            <a:avLst/>
          </a:prstGeom>
          <a:solidFill>
            <a:schemeClr val="accent6">
              <a:lumMod val="40000"/>
              <a:lumOff val="60000"/>
              <a:alpha val="5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i="1" dirty="0">
                <a:solidFill>
                  <a:srgbClr val="FF0000"/>
                </a:solidFill>
              </a:rPr>
              <a:t>SPODRSLAJ</a:t>
            </a:r>
          </a:p>
          <a:p>
            <a:pPr algn="just"/>
            <a:r>
              <a:rPr lang="sl-SI" i="1" dirty="0">
                <a:solidFill>
                  <a:schemeClr val="tx1">
                    <a:lumMod val="95000"/>
                    <a:lumOff val="5000"/>
                  </a:schemeClr>
                </a:solidFill>
              </a:rPr>
              <a:t>Se pripeti, ko želi oseba narediti eno, pomotoma pa naredi drugo zadevo. </a:t>
            </a:r>
            <a:r>
              <a:rPr lang="sl-SI" sz="1600" i="1" dirty="0">
                <a:solidFill>
                  <a:schemeClr val="tx1">
                    <a:lumMod val="95000"/>
                    <a:lumOff val="5000"/>
                  </a:schemeClr>
                </a:solidFill>
              </a:rPr>
              <a:t>(pogosto se pojavi pri podobnih stvareh, ali pri hitenju)</a:t>
            </a:r>
          </a:p>
          <a:p>
            <a:pPr algn="just"/>
            <a:endParaRPr lang="sl-SI" sz="1600" i="1" dirty="0">
              <a:solidFill>
                <a:schemeClr val="tx1">
                  <a:lumMod val="95000"/>
                  <a:lumOff val="5000"/>
                </a:schemeClr>
              </a:solidFill>
            </a:endParaRPr>
          </a:p>
          <a:p>
            <a:pPr algn="just"/>
            <a:r>
              <a:rPr lang="sl-SI" sz="1600" i="1" dirty="0">
                <a:solidFill>
                  <a:schemeClr val="tx1">
                    <a:lumMod val="95000"/>
                    <a:lumOff val="5000"/>
                  </a:schemeClr>
                </a:solidFill>
              </a:rPr>
              <a:t>(Npr. Pri pristanku pilot namesto zračnih zavor izvleče zakrilca)</a:t>
            </a:r>
          </a:p>
          <a:p>
            <a:pPr algn="just"/>
            <a:endParaRPr lang="en-US" b="1" i="1" dirty="0">
              <a:solidFill>
                <a:schemeClr val="tx1">
                  <a:lumMod val="95000"/>
                  <a:lumOff val="5000"/>
                </a:schemeClr>
              </a:solidFill>
            </a:endParaRPr>
          </a:p>
        </p:txBody>
      </p:sp>
      <p:sp>
        <p:nvSpPr>
          <p:cNvPr id="7" name="Rounded Rectangle 6"/>
          <p:cNvSpPr/>
          <p:nvPr/>
        </p:nvSpPr>
        <p:spPr>
          <a:xfrm>
            <a:off x="4572000" y="1916832"/>
            <a:ext cx="3816424" cy="2880320"/>
          </a:xfrm>
          <a:prstGeom prst="roundRect">
            <a:avLst/>
          </a:prstGeom>
          <a:solidFill>
            <a:schemeClr val="accent6">
              <a:lumMod val="40000"/>
              <a:lumOff val="60000"/>
              <a:alpha val="5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i="1" dirty="0">
                <a:solidFill>
                  <a:srgbClr val="FF0000"/>
                </a:solidFill>
              </a:rPr>
              <a:t>NAPAKA</a:t>
            </a:r>
          </a:p>
          <a:p>
            <a:pPr algn="just"/>
            <a:r>
              <a:rPr lang="sl-SI" i="1" dirty="0">
                <a:solidFill>
                  <a:schemeClr val="tx1"/>
                </a:solidFill>
              </a:rPr>
              <a:t>Je pojav, ko oseba načrtuje potezo in je ta poteza že od načrta napačna. </a:t>
            </a:r>
            <a:r>
              <a:rPr lang="sl-SI" sz="1600" i="1" dirty="0">
                <a:solidFill>
                  <a:schemeClr val="tx1"/>
                </a:solidFill>
              </a:rPr>
              <a:t>(običajno je posledica nerazumevanja snovi oz. pojmov)</a:t>
            </a:r>
          </a:p>
          <a:p>
            <a:pPr algn="just"/>
            <a:endParaRPr lang="sl-SI" sz="1600" i="1" dirty="0">
              <a:solidFill>
                <a:schemeClr val="tx1"/>
              </a:solidFill>
            </a:endParaRPr>
          </a:p>
          <a:p>
            <a:pPr algn="just"/>
            <a:r>
              <a:rPr lang="sl-SI" sz="1600" i="1" dirty="0">
                <a:solidFill>
                  <a:schemeClr val="tx1"/>
                </a:solidFill>
              </a:rPr>
              <a:t>(Npr. Učenec pri učenju izvajanja pravilnega zavoja ne uporablja smernega krmila pravilno. )</a:t>
            </a:r>
            <a:endParaRPr lang="sl-SI" sz="1600" i="1" dirty="0">
              <a:solidFill>
                <a:srgbClr val="FF0000"/>
              </a:solidFill>
            </a:endParaRPr>
          </a:p>
        </p:txBody>
      </p:sp>
      <p:sp>
        <p:nvSpPr>
          <p:cNvPr id="8" name="Right Arrow 7"/>
          <p:cNvSpPr/>
          <p:nvPr/>
        </p:nvSpPr>
        <p:spPr>
          <a:xfrm rot="8006183">
            <a:off x="2927374" y="1196572"/>
            <a:ext cx="789798" cy="371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3083219">
            <a:off x="4997349" y="1196572"/>
            <a:ext cx="808154" cy="371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12DB723-2D33-43F5-8C98-3BA1D52D6F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1940" y="4899860"/>
            <a:ext cx="2564056" cy="192803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001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200" b="1" i="1" dirty="0">
                <a:solidFill>
                  <a:srgbClr val="FF0000"/>
                </a:solidFill>
                <a:latin typeface="Comic Sans MS" panose="030F0702030302020204" pitchFamily="66" charset="0"/>
              </a:rPr>
              <a:t>ODPRAVLJANJE NAPAK</a:t>
            </a:r>
            <a:endParaRPr lang="en-US" sz="3200" b="1" i="1" dirty="0">
              <a:solidFill>
                <a:srgbClr val="FF0000"/>
              </a:solidFill>
              <a:latin typeface="Comic Sans MS" panose="030F0702030302020204" pitchFamily="66" charset="0"/>
            </a:endParaRPr>
          </a:p>
        </p:txBody>
      </p:sp>
      <p:sp>
        <p:nvSpPr>
          <p:cNvPr id="5" name="TextBox 4"/>
          <p:cNvSpPr txBox="1"/>
          <p:nvPr/>
        </p:nvSpPr>
        <p:spPr>
          <a:xfrm>
            <a:off x="0" y="1340768"/>
            <a:ext cx="9144000" cy="400110"/>
          </a:xfrm>
          <a:prstGeom prst="rect">
            <a:avLst/>
          </a:prstGeom>
          <a:noFill/>
        </p:spPr>
        <p:txBody>
          <a:bodyPr wrap="square" rtlCol="0">
            <a:spAutoFit/>
          </a:bodyPr>
          <a:lstStyle/>
          <a:p>
            <a:r>
              <a:rPr lang="sl-SI" sz="2000" dirty="0"/>
              <a:t>Napak ni možno popolnoma odpraviti, lahko pa jih zmanjšamo s spodnjimi postopki:</a:t>
            </a:r>
          </a:p>
        </p:txBody>
      </p:sp>
      <p:sp>
        <p:nvSpPr>
          <p:cNvPr id="6" name="Rectangle 5"/>
          <p:cNvSpPr/>
          <p:nvPr/>
        </p:nvSpPr>
        <p:spPr>
          <a:xfrm>
            <a:off x="323528" y="1860450"/>
            <a:ext cx="2520280" cy="1136502"/>
          </a:xfrm>
          <a:prstGeom prst="rect">
            <a:avLst/>
          </a:prstGeom>
          <a:solidFill>
            <a:schemeClr val="accent6">
              <a:lumMod val="60000"/>
              <a:lumOff val="40000"/>
              <a:alpha val="66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i="1" dirty="0">
                <a:solidFill>
                  <a:schemeClr val="tx1"/>
                </a:solidFill>
              </a:rPr>
              <a:t>UČENJE IN VAJA</a:t>
            </a:r>
          </a:p>
          <a:p>
            <a:pPr algn="just"/>
            <a:r>
              <a:rPr lang="sl-SI" sz="1600" i="1" dirty="0">
                <a:solidFill>
                  <a:schemeClr val="tx1"/>
                </a:solidFill>
              </a:rPr>
              <a:t>Višji nivo znanja in vaje je povezan z manjšim številom napak.</a:t>
            </a:r>
            <a:endParaRPr lang="en-US" sz="1600" i="1" dirty="0">
              <a:solidFill>
                <a:schemeClr val="tx1"/>
              </a:solidFill>
            </a:endParaRPr>
          </a:p>
        </p:txBody>
      </p:sp>
      <p:sp>
        <p:nvSpPr>
          <p:cNvPr id="8" name="Rectangle 7"/>
          <p:cNvSpPr/>
          <p:nvPr/>
        </p:nvSpPr>
        <p:spPr>
          <a:xfrm>
            <a:off x="3311860" y="1860450"/>
            <a:ext cx="2520280" cy="1136502"/>
          </a:xfrm>
          <a:prstGeom prst="rect">
            <a:avLst/>
          </a:prstGeom>
          <a:solidFill>
            <a:schemeClr val="accent6">
              <a:lumMod val="60000"/>
              <a:lumOff val="40000"/>
              <a:alpha val="66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i="1" dirty="0">
                <a:solidFill>
                  <a:schemeClr val="tx1"/>
                </a:solidFill>
              </a:rPr>
              <a:t>VZAMI SI ČAS</a:t>
            </a:r>
          </a:p>
          <a:p>
            <a:pPr algn="just"/>
            <a:r>
              <a:rPr lang="sl-SI" sz="1600" i="1" dirty="0">
                <a:solidFill>
                  <a:schemeClr val="tx1"/>
                </a:solidFill>
              </a:rPr>
              <a:t>Število napak se zmanjša, če učenec dela v počasnejšem (sebi primernem) tempu.</a:t>
            </a:r>
            <a:endParaRPr lang="en-US" sz="1600" i="1" dirty="0">
              <a:solidFill>
                <a:schemeClr val="tx1"/>
              </a:solidFill>
            </a:endParaRPr>
          </a:p>
        </p:txBody>
      </p:sp>
      <p:sp>
        <p:nvSpPr>
          <p:cNvPr id="9" name="Rectangle 8"/>
          <p:cNvSpPr/>
          <p:nvPr/>
        </p:nvSpPr>
        <p:spPr>
          <a:xfrm>
            <a:off x="6156176" y="1860450"/>
            <a:ext cx="2520280" cy="1136502"/>
          </a:xfrm>
          <a:prstGeom prst="rect">
            <a:avLst/>
          </a:prstGeom>
          <a:solidFill>
            <a:schemeClr val="accent6">
              <a:lumMod val="60000"/>
              <a:lumOff val="40000"/>
              <a:alpha val="66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i="1" dirty="0">
                <a:solidFill>
                  <a:schemeClr val="tx1"/>
                </a:solidFill>
              </a:rPr>
              <a:t>PREVERJANJE</a:t>
            </a:r>
          </a:p>
          <a:p>
            <a:pPr algn="just"/>
            <a:r>
              <a:rPr lang="sl-SI" sz="1600" i="1" dirty="0">
                <a:solidFill>
                  <a:schemeClr val="tx1"/>
                </a:solidFill>
              </a:rPr>
              <a:t>Napakam se izogibamo tako, da sproti preverjamo ali so se morda kje pojavile.</a:t>
            </a:r>
            <a:endParaRPr lang="en-US" sz="1600" i="1" dirty="0">
              <a:solidFill>
                <a:schemeClr val="tx1"/>
              </a:solidFill>
            </a:endParaRPr>
          </a:p>
        </p:txBody>
      </p:sp>
      <p:sp>
        <p:nvSpPr>
          <p:cNvPr id="10" name="Rectangle 9"/>
          <p:cNvSpPr/>
          <p:nvPr/>
        </p:nvSpPr>
        <p:spPr>
          <a:xfrm>
            <a:off x="323528" y="3501008"/>
            <a:ext cx="2520280" cy="1136502"/>
          </a:xfrm>
          <a:prstGeom prst="rect">
            <a:avLst/>
          </a:prstGeom>
          <a:solidFill>
            <a:schemeClr val="accent6">
              <a:lumMod val="60000"/>
              <a:lumOff val="40000"/>
              <a:alpha val="66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i="1" dirty="0">
                <a:solidFill>
                  <a:schemeClr val="tx1"/>
                </a:solidFill>
              </a:rPr>
              <a:t>UPORABA OPOMNIKOV</a:t>
            </a:r>
          </a:p>
          <a:p>
            <a:pPr algn="just"/>
            <a:r>
              <a:rPr lang="sl-SI" sz="1600" i="1" dirty="0">
                <a:solidFill>
                  <a:schemeClr val="tx1"/>
                </a:solidFill>
              </a:rPr>
              <a:t>Število napak se zmanjša z uporabo „</a:t>
            </a:r>
            <a:r>
              <a:rPr lang="sl-SI" sz="1600" i="1" dirty="0" err="1">
                <a:solidFill>
                  <a:schemeClr val="tx1"/>
                </a:solidFill>
              </a:rPr>
              <a:t>checkliste</a:t>
            </a:r>
            <a:r>
              <a:rPr lang="sl-SI" sz="1600" i="1" dirty="0">
                <a:solidFill>
                  <a:schemeClr val="tx1"/>
                </a:solidFill>
              </a:rPr>
              <a:t>“.</a:t>
            </a:r>
          </a:p>
          <a:p>
            <a:pPr algn="just"/>
            <a:r>
              <a:rPr lang="sl-SI" sz="1600" i="1" dirty="0">
                <a:solidFill>
                  <a:schemeClr val="tx1"/>
                </a:solidFill>
              </a:rPr>
              <a:t>(Praktično v vsakem letalu.</a:t>
            </a:r>
            <a:endParaRPr lang="en-US" sz="1600" i="1" dirty="0">
              <a:solidFill>
                <a:schemeClr val="tx1"/>
              </a:solidFill>
            </a:endParaRPr>
          </a:p>
        </p:txBody>
      </p:sp>
      <p:sp>
        <p:nvSpPr>
          <p:cNvPr id="11" name="Rectangle 10"/>
          <p:cNvSpPr/>
          <p:nvPr/>
        </p:nvSpPr>
        <p:spPr>
          <a:xfrm>
            <a:off x="3311860" y="3501008"/>
            <a:ext cx="2520280" cy="1136502"/>
          </a:xfrm>
          <a:prstGeom prst="rect">
            <a:avLst/>
          </a:prstGeom>
          <a:solidFill>
            <a:schemeClr val="accent6">
              <a:lumMod val="60000"/>
              <a:lumOff val="40000"/>
              <a:alpha val="66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i="1" dirty="0">
                <a:solidFill>
                  <a:schemeClr val="tx1"/>
                </a:solidFill>
              </a:rPr>
              <a:t>RAZVOJ RUTINE</a:t>
            </a:r>
          </a:p>
          <a:p>
            <a:pPr algn="just"/>
            <a:r>
              <a:rPr lang="sl-SI" sz="1600" i="1" dirty="0">
                <a:solidFill>
                  <a:schemeClr val="tx1"/>
                </a:solidFill>
              </a:rPr>
              <a:t>Uporaba standardiziranih postopkov oz. rutine močno zmanjša število napak. </a:t>
            </a:r>
            <a:endParaRPr lang="en-US" sz="1600" i="1" dirty="0">
              <a:solidFill>
                <a:schemeClr val="tx1"/>
              </a:solidFill>
            </a:endParaRPr>
          </a:p>
        </p:txBody>
      </p:sp>
      <p:sp>
        <p:nvSpPr>
          <p:cNvPr id="12" name="Rectangle 11"/>
          <p:cNvSpPr/>
          <p:nvPr/>
        </p:nvSpPr>
        <p:spPr>
          <a:xfrm>
            <a:off x="6156176" y="3501008"/>
            <a:ext cx="2520280" cy="1136502"/>
          </a:xfrm>
          <a:prstGeom prst="rect">
            <a:avLst/>
          </a:prstGeom>
          <a:solidFill>
            <a:schemeClr val="accent6">
              <a:lumMod val="60000"/>
              <a:lumOff val="40000"/>
              <a:alpha val="66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i="1" dirty="0">
                <a:solidFill>
                  <a:schemeClr val="tx1"/>
                </a:solidFill>
              </a:rPr>
              <a:t>DIVG POZORNOSTI</a:t>
            </a:r>
          </a:p>
          <a:p>
            <a:pPr algn="just"/>
            <a:r>
              <a:rPr lang="sl-SI" sz="1600" i="1" dirty="0">
                <a:solidFill>
                  <a:schemeClr val="tx1"/>
                </a:solidFill>
              </a:rPr>
              <a:t>Opravilom, kjer se lahko pojavijo napake posvetimo več pozornosti. </a:t>
            </a:r>
            <a:endParaRPr lang="en-US" sz="1600" i="1" dirty="0">
              <a:solidFill>
                <a:schemeClr val="tx1"/>
              </a:solidFill>
            </a:endParaRPr>
          </a:p>
        </p:txBody>
      </p:sp>
      <p:sp>
        <p:nvSpPr>
          <p:cNvPr id="15" name="TextBox 14"/>
          <p:cNvSpPr txBox="1"/>
          <p:nvPr/>
        </p:nvSpPr>
        <p:spPr>
          <a:xfrm>
            <a:off x="241176" y="4797152"/>
            <a:ext cx="8352928" cy="1938992"/>
          </a:xfrm>
          <a:prstGeom prst="rect">
            <a:avLst/>
          </a:prstGeom>
          <a:noFill/>
        </p:spPr>
        <p:txBody>
          <a:bodyPr wrap="square" rtlCol="0">
            <a:spAutoFit/>
          </a:bodyPr>
          <a:lstStyle/>
          <a:p>
            <a:r>
              <a:rPr lang="sl-SI" sz="2400" b="1" i="1" dirty="0">
                <a:solidFill>
                  <a:srgbClr val="FF0000"/>
                </a:solidFill>
                <a:latin typeface="Comic Sans MS" panose="030F0702030302020204" pitchFamily="66" charset="0"/>
              </a:rPr>
              <a:t>UČENJE IZ NAPAK </a:t>
            </a:r>
            <a:r>
              <a:rPr lang="sl-SI" sz="1400" b="1" i="1" dirty="0">
                <a:latin typeface="Comic Sans MS" panose="030F0702030302020204" pitchFamily="66" charset="0"/>
              </a:rPr>
              <a:t>(Bolje tujih kot svojih!)</a:t>
            </a:r>
          </a:p>
          <a:p>
            <a:pPr marL="285750" indent="-285750">
              <a:buFont typeface="Wingdings" panose="05000000000000000000" pitchFamily="2" charset="2"/>
              <a:buChar char="Ø"/>
            </a:pPr>
            <a:r>
              <a:rPr lang="sl-SI" sz="1600" i="1" dirty="0">
                <a:latin typeface="Comic Sans MS" panose="030F0702030302020204" pitchFamily="66" charset="0"/>
              </a:rPr>
              <a:t>Napaka je lahko odličen učni pripomoček</a:t>
            </a:r>
          </a:p>
          <a:p>
            <a:pPr marL="742950" lvl="1" indent="-285750">
              <a:buFont typeface="Wingdings" panose="05000000000000000000" pitchFamily="2" charset="2"/>
              <a:buChar char="v"/>
            </a:pPr>
            <a:r>
              <a:rPr lang="sl-SI" sz="1600" i="1" dirty="0">
                <a:latin typeface="Comic Sans MS" panose="030F0702030302020204" pitchFamily="66" charset="0"/>
              </a:rPr>
              <a:t>Učenec naj ugotovi zakaj je do napake prišlo;</a:t>
            </a:r>
          </a:p>
          <a:p>
            <a:pPr marL="742950" lvl="1" indent="-285750">
              <a:buFont typeface="Wingdings" panose="05000000000000000000" pitchFamily="2" charset="2"/>
              <a:buChar char="v"/>
            </a:pPr>
            <a:r>
              <a:rPr lang="sl-SI" sz="1600" i="1" dirty="0">
                <a:latin typeface="Comic Sans MS" panose="030F0702030302020204" pitchFamily="66" charset="0"/>
              </a:rPr>
              <a:t>Kaj bi moral storiti, da do nje ne bi prišlo</a:t>
            </a:r>
          </a:p>
          <a:p>
            <a:pPr marL="742950" lvl="1" indent="-285750">
              <a:buFont typeface="Wingdings" panose="05000000000000000000" pitchFamily="2" charset="2"/>
              <a:buChar char="v"/>
            </a:pPr>
            <a:r>
              <a:rPr lang="sl-SI" sz="1600" i="1" dirty="0">
                <a:latin typeface="Comic Sans MS" panose="030F0702030302020204" pitchFamily="66" charset="0"/>
              </a:rPr>
              <a:t>Kakšen je pravilni postopek za odpravo napake</a:t>
            </a:r>
          </a:p>
          <a:p>
            <a:pPr marL="285750" indent="-285750">
              <a:buFont typeface="Wingdings" panose="05000000000000000000" pitchFamily="2" charset="2"/>
              <a:buChar char="Ø"/>
            </a:pPr>
            <a:endParaRPr lang="sl-SI" sz="1600" i="1" dirty="0">
              <a:latin typeface="Comic Sans MS" panose="030F0702030302020204" pitchFamily="66" charset="0"/>
            </a:endParaRPr>
          </a:p>
          <a:p>
            <a:pPr marL="285750" indent="-285750">
              <a:buFont typeface="Wingdings" panose="05000000000000000000" pitchFamily="2" charset="2"/>
              <a:buChar char="Ø"/>
            </a:pPr>
            <a:r>
              <a:rPr lang="sl-SI" sz="1600" i="1" dirty="0">
                <a:latin typeface="Comic Sans MS" panose="030F0702030302020204" pitchFamily="66" charset="0"/>
              </a:rPr>
              <a:t>Biti je treba pozoren na težko učenje iz napak drugih. (Pa kak te ni videl, kaj bo…)</a:t>
            </a:r>
            <a:endParaRPr lang="en-US" sz="1600" i="1" dirty="0">
              <a:latin typeface="Comic Sans MS" panose="030F0702030302020204" pitchFamily="66" charset="0"/>
            </a:endParaRPr>
          </a:p>
        </p:txBody>
      </p:sp>
    </p:spTree>
    <p:extLst>
      <p:ext uri="{BB962C8B-B14F-4D97-AF65-F5344CB8AC3E}">
        <p14:creationId xmlns:p14="http://schemas.microsoft.com/office/powerpoint/2010/main" val="1854959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200" b="1" i="1" dirty="0">
                <a:solidFill>
                  <a:srgbClr val="FF0000"/>
                </a:solidFill>
                <a:latin typeface="Comic Sans MS" panose="030F0702030302020204" pitchFamily="66" charset="0"/>
              </a:rPr>
              <a:t>NALOGE INŠTRUKTORJA</a:t>
            </a:r>
            <a:endParaRPr lang="en-US" sz="3200" b="1" i="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107504" y="1196752"/>
            <a:ext cx="8928992" cy="5400600"/>
          </a:xfrm>
        </p:spPr>
        <p:txBody>
          <a:bodyPr>
            <a:normAutofit fontScale="92500"/>
          </a:bodyPr>
          <a:lstStyle/>
          <a:p>
            <a:pPr>
              <a:lnSpc>
                <a:spcPct val="150000"/>
              </a:lnSpc>
            </a:pPr>
            <a:r>
              <a:rPr lang="sl-SI" sz="2400" dirty="0">
                <a:latin typeface="Comic Sans MS" panose="030F0702030302020204" pitchFamily="66" charset="0"/>
              </a:rPr>
              <a:t>Pojasni učencu, da se napake lahko pripetijo vsem;</a:t>
            </a:r>
          </a:p>
          <a:p>
            <a:pPr>
              <a:lnSpc>
                <a:spcPct val="150000"/>
              </a:lnSpc>
            </a:pPr>
            <a:r>
              <a:rPr lang="sl-SI" sz="2400" dirty="0">
                <a:latin typeface="Comic Sans MS" panose="030F0702030302020204" pitchFamily="66" charset="0"/>
              </a:rPr>
              <a:t>pojasni učencu, da pogostost napak pada z vajo in količino znanja;</a:t>
            </a:r>
          </a:p>
          <a:p>
            <a:pPr>
              <a:lnSpc>
                <a:spcPct val="150000"/>
              </a:lnSpc>
            </a:pPr>
            <a:r>
              <a:rPr lang="sl-SI" sz="2400" dirty="0">
                <a:latin typeface="Comic Sans MS" panose="030F0702030302020204" pitchFamily="66" charset="0"/>
              </a:rPr>
              <a:t>na primerih pojasni učencu, kakšna je razlika med spodrsljajem in napako;  </a:t>
            </a:r>
          </a:p>
          <a:p>
            <a:pPr>
              <a:lnSpc>
                <a:spcPct val="150000"/>
              </a:lnSpc>
            </a:pPr>
            <a:r>
              <a:rPr lang="sl-SI" sz="2400" dirty="0">
                <a:latin typeface="Comic Sans MS" panose="030F0702030302020204" pitchFamily="66" charset="0"/>
              </a:rPr>
              <a:t>pojasni katere načine poznamo za zmanjšanje števila napak;</a:t>
            </a:r>
          </a:p>
          <a:p>
            <a:pPr>
              <a:lnSpc>
                <a:spcPct val="150000"/>
              </a:lnSpc>
            </a:pPr>
            <a:r>
              <a:rPr lang="sl-SI" sz="2400" dirty="0">
                <a:latin typeface="Comic Sans MS" panose="030F0702030302020204" pitchFamily="66" charset="0"/>
              </a:rPr>
              <a:t>dovoli učencu, da vadi odpravljanje najpogostejših napak;</a:t>
            </a:r>
          </a:p>
          <a:p>
            <a:pPr>
              <a:lnSpc>
                <a:spcPct val="150000"/>
              </a:lnSpc>
            </a:pPr>
            <a:r>
              <a:rPr lang="sl-SI" sz="2400" dirty="0">
                <a:latin typeface="Comic Sans MS" panose="030F0702030302020204" pitchFamily="66" charset="0"/>
              </a:rPr>
              <a:t>izpostavi učenčeve napake, ter prosi učenca, da razloži čemu so se napake pojavile, kaj bi bilo potrebno, da jih ne bi  bilo in kako jih je potrebno odpraviti.</a:t>
            </a:r>
            <a:endParaRPr lang="en-US" sz="2400" dirty="0">
              <a:latin typeface="Comic Sans MS" panose="030F0702030302020204" pitchFamily="66" charset="0"/>
            </a:endParaRPr>
          </a:p>
        </p:txBody>
      </p:sp>
    </p:spTree>
    <p:extLst>
      <p:ext uri="{BB962C8B-B14F-4D97-AF65-F5344CB8AC3E}">
        <p14:creationId xmlns:p14="http://schemas.microsoft.com/office/powerpoint/2010/main" val="617930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200" b="1" i="1" dirty="0">
                <a:solidFill>
                  <a:srgbClr val="FF0000"/>
                </a:solidFill>
                <a:latin typeface="Comic Sans MS" panose="030F0702030302020204" pitchFamily="66" charset="0"/>
              </a:rPr>
              <a:t>MOTIVACIJA</a:t>
            </a:r>
            <a:endParaRPr lang="en-US" sz="3200" b="1" i="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107504" y="1340768"/>
            <a:ext cx="8856984" cy="5328592"/>
          </a:xfrm>
        </p:spPr>
        <p:txBody>
          <a:bodyPr>
            <a:normAutofit/>
          </a:bodyPr>
          <a:lstStyle/>
          <a:p>
            <a:r>
              <a:rPr lang="en-US" sz="2400" dirty="0" err="1"/>
              <a:t>goniln</a:t>
            </a:r>
            <a:r>
              <a:rPr lang="sl-SI" sz="2400" dirty="0"/>
              <a:t>a</a:t>
            </a:r>
            <a:r>
              <a:rPr lang="en-US" sz="2400" dirty="0"/>
              <a:t> </a:t>
            </a:r>
            <a:r>
              <a:rPr lang="en-US" sz="2400" dirty="0" err="1"/>
              <a:t>sil</a:t>
            </a:r>
            <a:r>
              <a:rPr lang="sl-SI" sz="2400" dirty="0"/>
              <a:t>a</a:t>
            </a:r>
            <a:r>
              <a:rPr lang="en-US" sz="2400" dirty="0"/>
              <a:t>, ki </a:t>
            </a:r>
            <a:r>
              <a:rPr lang="en-US" sz="2400" dirty="0" err="1"/>
              <a:t>nas</a:t>
            </a:r>
            <a:r>
              <a:rPr lang="en-US" sz="2400" dirty="0"/>
              <a:t> </a:t>
            </a:r>
            <a:r>
              <a:rPr lang="en-US" sz="2400" dirty="0" err="1"/>
              <a:t>prisili</a:t>
            </a:r>
            <a:r>
              <a:rPr lang="en-US" sz="2400" dirty="0"/>
              <a:t>, da </a:t>
            </a:r>
            <a:r>
              <a:rPr lang="en-US" sz="2400" dirty="0" err="1"/>
              <a:t>ravnamo</a:t>
            </a:r>
            <a:r>
              <a:rPr lang="en-US" sz="2400" dirty="0"/>
              <a:t> v </a:t>
            </a:r>
            <a:r>
              <a:rPr lang="en-US" sz="2400" dirty="0" err="1"/>
              <a:t>skladu</a:t>
            </a:r>
            <a:r>
              <a:rPr lang="en-US" sz="2400" dirty="0"/>
              <a:t> z </a:t>
            </a:r>
            <a:r>
              <a:rPr lang="en-US" sz="2400" dirty="0" err="1"/>
              <a:t>nekim</a:t>
            </a:r>
            <a:r>
              <a:rPr lang="en-US" sz="2400" dirty="0"/>
              <a:t> </a:t>
            </a:r>
            <a:r>
              <a:rPr lang="en-US" sz="2400" dirty="0" err="1"/>
              <a:t>ciljem</a:t>
            </a:r>
            <a:r>
              <a:rPr lang="en-US" sz="2400" dirty="0"/>
              <a:t>, </a:t>
            </a:r>
            <a:r>
              <a:rPr lang="en-US" sz="2400" dirty="0" err="1"/>
              <a:t>ali</a:t>
            </a:r>
            <a:r>
              <a:rPr lang="en-US" sz="2400" dirty="0"/>
              <a:t> pa to </a:t>
            </a:r>
            <a:r>
              <a:rPr lang="en-US" sz="2400" dirty="0" err="1"/>
              <a:t>vedenje</a:t>
            </a:r>
            <a:r>
              <a:rPr lang="en-US" sz="2400" dirty="0"/>
              <a:t> </a:t>
            </a:r>
            <a:r>
              <a:rPr lang="en-US" sz="2400" dirty="0" err="1"/>
              <a:t>še</a:t>
            </a:r>
            <a:r>
              <a:rPr lang="en-US" sz="2400" dirty="0"/>
              <a:t> </a:t>
            </a:r>
            <a:r>
              <a:rPr lang="en-US" sz="2400" dirty="0" err="1"/>
              <a:t>dodatno</a:t>
            </a:r>
            <a:r>
              <a:rPr lang="en-US" sz="2400" dirty="0"/>
              <a:t> </a:t>
            </a:r>
            <a:r>
              <a:rPr lang="en-US" sz="2400" dirty="0" err="1"/>
              <a:t>okrepi</a:t>
            </a:r>
            <a:r>
              <a:rPr lang="en-US" sz="2400" dirty="0"/>
              <a:t>.</a:t>
            </a:r>
            <a:endParaRPr lang="sl-SI"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83768"/>
            <a:ext cx="6533016" cy="3989655"/>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723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200" b="1" i="1" dirty="0">
                <a:solidFill>
                  <a:srgbClr val="FF0000"/>
                </a:solidFill>
                <a:latin typeface="Comic Sans MS" panose="030F0702030302020204" pitchFamily="66" charset="0"/>
              </a:rPr>
              <a:t>VRSTE MOTIVACIJE</a:t>
            </a:r>
            <a:endParaRPr lang="en-US" sz="3200" b="1" i="1" dirty="0">
              <a:solidFill>
                <a:srgbClr val="FF0000"/>
              </a:solidFill>
              <a:latin typeface="Comic Sans MS" panose="030F0702030302020204" pitchFamily="66" charset="0"/>
            </a:endParaRPr>
          </a:p>
        </p:txBody>
      </p:sp>
      <p:sp>
        <p:nvSpPr>
          <p:cNvPr id="6" name="Rounded Rectangle 5"/>
          <p:cNvSpPr/>
          <p:nvPr/>
        </p:nvSpPr>
        <p:spPr>
          <a:xfrm>
            <a:off x="251520" y="1340768"/>
            <a:ext cx="3600400" cy="2880320"/>
          </a:xfrm>
          <a:prstGeom prst="roundRect">
            <a:avLst/>
          </a:prstGeom>
          <a:solidFill>
            <a:schemeClr val="accent3">
              <a:lumMod val="60000"/>
              <a:lumOff val="40000"/>
              <a:alpha val="64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rgbClr val="FF0000"/>
                </a:solidFill>
              </a:rPr>
              <a:t>NOTRANJA MOTIVACIJA</a:t>
            </a:r>
          </a:p>
          <a:p>
            <a:pPr algn="just"/>
            <a:r>
              <a:rPr lang="sl-SI" dirty="0">
                <a:solidFill>
                  <a:schemeClr val="tx1"/>
                </a:solidFill>
              </a:rPr>
              <a:t>Cilj delovanja je dejavnost sama. </a:t>
            </a:r>
          </a:p>
          <a:p>
            <a:pPr algn="just"/>
            <a:endParaRPr lang="sl-SI" sz="1400" dirty="0">
              <a:solidFill>
                <a:schemeClr val="tx1"/>
              </a:solidFill>
            </a:endParaRPr>
          </a:p>
          <a:p>
            <a:pPr algn="just"/>
            <a:r>
              <a:rPr lang="sl-SI" sz="1400" dirty="0">
                <a:solidFill>
                  <a:schemeClr val="tx1"/>
                </a:solidFill>
              </a:rPr>
              <a:t>(Npr. želja po obvladovanju določne spretnosti, kot je pilotiranja, jadranja…)</a:t>
            </a:r>
          </a:p>
          <a:p>
            <a:pPr algn="just"/>
            <a:endParaRPr lang="sl-SI" sz="1400" dirty="0">
              <a:solidFill>
                <a:schemeClr val="tx1"/>
              </a:solidFill>
            </a:endParaRPr>
          </a:p>
          <a:p>
            <a:pPr algn="just"/>
            <a:r>
              <a:rPr lang="sl-SI" dirty="0">
                <a:solidFill>
                  <a:schemeClr val="tx1"/>
                </a:solidFill>
              </a:rPr>
              <a:t>Običajno je dolgotrajna in ni odvisna od zunanjih faktorjev. </a:t>
            </a:r>
          </a:p>
          <a:p>
            <a:pPr marL="285750" indent="-285750" algn="just">
              <a:buFont typeface="Arial" panose="020B0604020202020204" pitchFamily="34" charset="0"/>
              <a:buChar char="•"/>
            </a:pPr>
            <a:endParaRPr lang="sl-SI" sz="1400" dirty="0">
              <a:solidFill>
                <a:schemeClr val="tx1"/>
              </a:solidFill>
            </a:endParaRPr>
          </a:p>
          <a:p>
            <a:pPr algn="just"/>
            <a:endParaRPr lang="en-US" dirty="0">
              <a:solidFill>
                <a:schemeClr val="tx1"/>
              </a:solidFill>
            </a:endParaRPr>
          </a:p>
        </p:txBody>
      </p:sp>
      <p:sp>
        <p:nvSpPr>
          <p:cNvPr id="7" name="Rounded Rectangle 6"/>
          <p:cNvSpPr/>
          <p:nvPr/>
        </p:nvSpPr>
        <p:spPr>
          <a:xfrm>
            <a:off x="4739208" y="1340768"/>
            <a:ext cx="3600400" cy="2876897"/>
          </a:xfrm>
          <a:prstGeom prst="roundRect">
            <a:avLst/>
          </a:prstGeom>
          <a:solidFill>
            <a:schemeClr val="accent5">
              <a:lumMod val="60000"/>
              <a:lumOff val="40000"/>
              <a:alpha val="64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rgbClr val="FF0000"/>
                </a:solidFill>
              </a:rPr>
              <a:t>ZUNANJA MOTIVACIJA</a:t>
            </a:r>
          </a:p>
          <a:p>
            <a:pPr algn="just"/>
            <a:r>
              <a:rPr lang="sl-SI" dirty="0">
                <a:solidFill>
                  <a:schemeClr val="tx1"/>
                </a:solidFill>
              </a:rPr>
              <a:t>Cilj delovanja ni v sami dejavnosti, temveč zunaj nje.</a:t>
            </a:r>
          </a:p>
          <a:p>
            <a:pPr algn="just"/>
            <a:endParaRPr lang="sl-SI" dirty="0">
              <a:solidFill>
                <a:schemeClr val="tx1"/>
              </a:solidFill>
            </a:endParaRPr>
          </a:p>
          <a:p>
            <a:pPr algn="just"/>
            <a:r>
              <a:rPr lang="sl-SI" sz="1400" dirty="0">
                <a:solidFill>
                  <a:schemeClr val="tx1"/>
                </a:solidFill>
              </a:rPr>
              <a:t>(Npr. nekaj delamo zaradi pohvale, denarja, privilegijev…)</a:t>
            </a:r>
          </a:p>
          <a:p>
            <a:pPr algn="just"/>
            <a:endParaRPr lang="sl-SI" sz="1400" dirty="0">
              <a:solidFill>
                <a:schemeClr val="tx1"/>
              </a:solidFill>
            </a:endParaRPr>
          </a:p>
          <a:p>
            <a:pPr algn="just"/>
            <a:r>
              <a:rPr lang="sl-SI" dirty="0">
                <a:solidFill>
                  <a:schemeClr val="tx1"/>
                </a:solidFill>
              </a:rPr>
              <a:t>Je pogosto kratkotrajna in odvisna od zunanjih faktorjev. </a:t>
            </a:r>
            <a:endParaRPr lang="en-US" dirty="0"/>
          </a:p>
        </p:txBody>
      </p:sp>
      <p:sp>
        <p:nvSpPr>
          <p:cNvPr id="8" name="TextBox 7"/>
          <p:cNvSpPr txBox="1"/>
          <p:nvPr/>
        </p:nvSpPr>
        <p:spPr>
          <a:xfrm>
            <a:off x="251520" y="4437112"/>
            <a:ext cx="8280920" cy="2308324"/>
          </a:xfrm>
          <a:prstGeom prst="rect">
            <a:avLst/>
          </a:prstGeom>
          <a:noFill/>
        </p:spPr>
        <p:txBody>
          <a:bodyPr wrap="square" rtlCol="0">
            <a:spAutoFit/>
          </a:bodyPr>
          <a:lstStyle/>
          <a:p>
            <a:r>
              <a:rPr lang="sl-SI" i="1" dirty="0"/>
              <a:t>Pri delu se lahko srečamo z:</a:t>
            </a:r>
          </a:p>
          <a:p>
            <a:pPr marL="342900" indent="-342900">
              <a:buFont typeface="Wingdings" panose="05000000000000000000" pitchFamily="2" charset="2"/>
              <a:buChar char="v"/>
            </a:pPr>
            <a:r>
              <a:rPr lang="sl-SI" i="1" dirty="0"/>
              <a:t> negativno (strah, grožnja)</a:t>
            </a:r>
          </a:p>
          <a:p>
            <a:pPr marL="342900" indent="-342900">
              <a:buFont typeface="Wingdings" panose="05000000000000000000" pitchFamily="2" charset="2"/>
              <a:buChar char="v"/>
            </a:pPr>
            <a:r>
              <a:rPr lang="sl-SI" i="1" dirty="0"/>
              <a:t>pozitivno (pohvala za uspešno opravljeno vajo) motivacijo.  </a:t>
            </a:r>
          </a:p>
          <a:p>
            <a:endParaRPr lang="sl-SI" i="1" dirty="0"/>
          </a:p>
          <a:p>
            <a:r>
              <a:rPr lang="sl-SI" i="1" dirty="0"/>
              <a:t>Inštruktor mora prepoznati motivacijske faktorja učenca in z njihovo pomočjo v čim večji meri izvesti predpisano vajo.  </a:t>
            </a:r>
          </a:p>
          <a:p>
            <a:endParaRPr lang="sl-SI" i="1" dirty="0"/>
          </a:p>
          <a:p>
            <a:r>
              <a:rPr lang="sl-SI" sz="1600" i="1" dirty="0"/>
              <a:t>Informacijo o učenčevi motivaciji lahko inštruktor dobi s pomočjo preprostega vprašalnika.</a:t>
            </a:r>
            <a:endParaRPr lang="en-US" sz="1600" i="1" dirty="0"/>
          </a:p>
        </p:txBody>
      </p:sp>
    </p:spTree>
    <p:extLst>
      <p:ext uri="{BB962C8B-B14F-4D97-AF65-F5344CB8AC3E}">
        <p14:creationId xmlns:p14="http://schemas.microsoft.com/office/powerpoint/2010/main" val="3004169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44624"/>
            <a:ext cx="8229600" cy="1368152"/>
          </a:xfrm>
        </p:spPr>
        <p:txBody>
          <a:bodyPr>
            <a:normAutofit fontScale="90000"/>
          </a:bodyPr>
          <a:lstStyle/>
          <a:p>
            <a:br>
              <a:rPr lang="sl-SI" b="1" i="1" dirty="0">
                <a:solidFill>
                  <a:srgbClr val="FF0000"/>
                </a:solidFill>
                <a:latin typeface="Comic Sans MS" panose="030F0702030302020204" pitchFamily="66" charset="0"/>
              </a:rPr>
            </a:br>
            <a:r>
              <a:rPr lang="en-US" b="1" i="1" dirty="0">
                <a:solidFill>
                  <a:srgbClr val="FF0000"/>
                </a:solidFill>
                <a:latin typeface="Comic Sans MS" panose="030F0702030302020204" pitchFamily="66" charset="0"/>
              </a:rPr>
              <a:t>N</a:t>
            </a:r>
            <a:r>
              <a:rPr lang="en-US" sz="3600" b="1" i="1" dirty="0">
                <a:solidFill>
                  <a:srgbClr val="FF0000"/>
                </a:solidFill>
                <a:latin typeface="Comic Sans MS" panose="030F0702030302020204" pitchFamily="66" charset="0"/>
              </a:rPr>
              <a:t>EKATERE ZNAČILNOSTI NOTRANJE MOTIVIRANIH POSAMEZNIKOV</a:t>
            </a:r>
            <a:r>
              <a:rPr lang="sl-SI" sz="3600" b="1" i="1" dirty="0">
                <a:solidFill>
                  <a:srgbClr val="FF0000"/>
                </a:solidFill>
                <a:latin typeface="Comic Sans MS" panose="030F0702030302020204" pitchFamily="66" charset="0"/>
              </a:rPr>
              <a:t> </a:t>
            </a:r>
            <a:br>
              <a:rPr lang="sl-SI" sz="3600" b="1" i="1" dirty="0">
                <a:solidFill>
                  <a:srgbClr val="FF0000"/>
                </a:solidFill>
                <a:latin typeface="Comic Sans MS" panose="030F0702030302020204" pitchFamily="66" charset="0"/>
              </a:rPr>
            </a:br>
            <a:r>
              <a:rPr lang="sl-SI" sz="2000" b="1" i="1" dirty="0">
                <a:solidFill>
                  <a:srgbClr val="00B050"/>
                </a:solidFill>
                <a:latin typeface="Comic Sans MS" panose="030F0702030302020204" pitchFamily="66" charset="0"/>
              </a:rPr>
              <a:t>(učencev </a:t>
            </a:r>
            <a:r>
              <a:rPr lang="sl-SI" sz="2200" b="1" i="1" dirty="0">
                <a:solidFill>
                  <a:srgbClr val="00B050"/>
                </a:solidFill>
                <a:latin typeface="Comic Sans MS" panose="030F0702030302020204" pitchFamily="66" charset="0"/>
              </a:rPr>
              <a:t>in UČITELJEV)</a:t>
            </a:r>
            <a:br>
              <a:rPr lang="sl-SI" b="1" i="1" dirty="0">
                <a:solidFill>
                  <a:srgbClr val="FF0000"/>
                </a:solidFill>
                <a:latin typeface="Comic Sans MS" panose="030F0702030302020204" pitchFamily="66" charset="0"/>
              </a:rPr>
            </a:br>
            <a:endParaRPr lang="en-US" dirty="0"/>
          </a:p>
        </p:txBody>
      </p:sp>
      <p:sp>
        <p:nvSpPr>
          <p:cNvPr id="4" name="Rounded Rectangle 3"/>
          <p:cNvSpPr/>
          <p:nvPr/>
        </p:nvSpPr>
        <p:spPr>
          <a:xfrm>
            <a:off x="256481" y="1916832"/>
            <a:ext cx="8352928" cy="2304256"/>
          </a:xfrm>
          <a:prstGeom prst="roundRect">
            <a:avLst/>
          </a:prstGeom>
          <a:solidFill>
            <a:schemeClr val="accent2">
              <a:alpha val="2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r>
              <a:rPr lang="en-US" i="1" dirty="0" err="1">
                <a:solidFill>
                  <a:schemeClr val="tx1"/>
                </a:solidFill>
              </a:rPr>
              <a:t>samoiniciativnost</a:t>
            </a:r>
            <a:r>
              <a:rPr lang="en-US" i="1" dirty="0">
                <a:solidFill>
                  <a:schemeClr val="tx1"/>
                </a:solidFill>
              </a:rPr>
              <a:t>, </a:t>
            </a:r>
            <a:r>
              <a:rPr lang="en-US" i="1" dirty="0" err="1">
                <a:solidFill>
                  <a:schemeClr val="tx1"/>
                </a:solidFill>
              </a:rPr>
              <a:t>spontanost</a:t>
            </a:r>
            <a:r>
              <a:rPr lang="en-US" i="1" dirty="0">
                <a:solidFill>
                  <a:schemeClr val="tx1"/>
                </a:solidFill>
              </a:rPr>
              <a:t>, </a:t>
            </a:r>
            <a:r>
              <a:rPr lang="en-US" i="1" dirty="0" err="1">
                <a:solidFill>
                  <a:schemeClr val="tx1"/>
                </a:solidFill>
              </a:rPr>
              <a:t>postavljanje</a:t>
            </a:r>
            <a:r>
              <a:rPr lang="en-US" i="1" dirty="0">
                <a:solidFill>
                  <a:schemeClr val="tx1"/>
                </a:solidFill>
              </a:rPr>
              <a:t> </a:t>
            </a:r>
            <a:r>
              <a:rPr lang="en-US" i="1" dirty="0" err="1">
                <a:solidFill>
                  <a:schemeClr val="tx1"/>
                </a:solidFill>
              </a:rPr>
              <a:t>vprašanj</a:t>
            </a:r>
            <a:r>
              <a:rPr lang="en-US" i="1" dirty="0">
                <a:solidFill>
                  <a:schemeClr val="tx1"/>
                </a:solidFill>
              </a:rPr>
              <a:t>;</a:t>
            </a:r>
            <a:endParaRPr lang="sl-SI" i="1" dirty="0">
              <a:solidFill>
                <a:schemeClr val="tx1"/>
              </a:solidFill>
            </a:endParaRPr>
          </a:p>
          <a:p>
            <a:pPr marL="285750" indent="-285750" algn="just">
              <a:buFont typeface="Wingdings" panose="05000000000000000000" pitchFamily="2" charset="2"/>
              <a:buChar char="Ø"/>
            </a:pPr>
            <a:r>
              <a:rPr lang="en-US" i="1" dirty="0" err="1">
                <a:solidFill>
                  <a:schemeClr val="tx1"/>
                </a:solidFill>
              </a:rPr>
              <a:t>izbiranje</a:t>
            </a:r>
            <a:r>
              <a:rPr lang="en-US" i="1" dirty="0">
                <a:solidFill>
                  <a:schemeClr val="tx1"/>
                </a:solidFill>
              </a:rPr>
              <a:t> </a:t>
            </a:r>
            <a:r>
              <a:rPr lang="en-US" i="1" dirty="0" err="1">
                <a:solidFill>
                  <a:schemeClr val="tx1"/>
                </a:solidFill>
              </a:rPr>
              <a:t>zahtevnejših</a:t>
            </a:r>
            <a:r>
              <a:rPr lang="en-US" i="1" dirty="0">
                <a:solidFill>
                  <a:schemeClr val="tx1"/>
                </a:solidFill>
              </a:rPr>
              <a:t> </a:t>
            </a:r>
            <a:r>
              <a:rPr lang="en-US" i="1" dirty="0" err="1">
                <a:solidFill>
                  <a:schemeClr val="tx1"/>
                </a:solidFill>
              </a:rPr>
              <a:t>obveznosti</a:t>
            </a:r>
            <a:r>
              <a:rPr lang="en-US" i="1" dirty="0">
                <a:solidFill>
                  <a:schemeClr val="tx1"/>
                </a:solidFill>
              </a:rPr>
              <a:t>, </a:t>
            </a:r>
            <a:r>
              <a:rPr lang="en-US" i="1" dirty="0" err="1">
                <a:solidFill>
                  <a:schemeClr val="tx1"/>
                </a:solidFill>
              </a:rPr>
              <a:t>iskanje</a:t>
            </a:r>
            <a:r>
              <a:rPr lang="en-US" i="1" dirty="0">
                <a:solidFill>
                  <a:schemeClr val="tx1"/>
                </a:solidFill>
              </a:rPr>
              <a:t> </a:t>
            </a:r>
            <a:r>
              <a:rPr lang="en-US" i="1" dirty="0" err="1">
                <a:solidFill>
                  <a:schemeClr val="tx1"/>
                </a:solidFill>
              </a:rPr>
              <a:t>aktivnih</a:t>
            </a:r>
            <a:r>
              <a:rPr lang="en-US" i="1" dirty="0">
                <a:solidFill>
                  <a:schemeClr val="tx1"/>
                </a:solidFill>
              </a:rPr>
              <a:t> </a:t>
            </a:r>
            <a:r>
              <a:rPr lang="en-US" i="1" dirty="0" err="1">
                <a:solidFill>
                  <a:schemeClr val="tx1"/>
                </a:solidFill>
              </a:rPr>
              <a:t>učnih</a:t>
            </a:r>
            <a:r>
              <a:rPr lang="en-US" i="1" dirty="0">
                <a:solidFill>
                  <a:schemeClr val="tx1"/>
                </a:solidFill>
              </a:rPr>
              <a:t> </a:t>
            </a:r>
            <a:r>
              <a:rPr lang="en-US" i="1" dirty="0" err="1">
                <a:solidFill>
                  <a:schemeClr val="tx1"/>
                </a:solidFill>
              </a:rPr>
              <a:t>strategij</a:t>
            </a:r>
            <a:r>
              <a:rPr lang="en-US" i="1" dirty="0">
                <a:solidFill>
                  <a:schemeClr val="tx1"/>
                </a:solidFill>
              </a:rPr>
              <a:t>, </a:t>
            </a:r>
            <a:r>
              <a:rPr lang="en-US" i="1" dirty="0" err="1">
                <a:solidFill>
                  <a:schemeClr val="tx1"/>
                </a:solidFill>
              </a:rPr>
              <a:t>usmerjenost</a:t>
            </a:r>
            <a:r>
              <a:rPr lang="en-US" i="1" dirty="0">
                <a:solidFill>
                  <a:schemeClr val="tx1"/>
                </a:solidFill>
              </a:rPr>
              <a:t> k </a:t>
            </a:r>
            <a:r>
              <a:rPr lang="en-US" i="1" dirty="0" err="1">
                <a:solidFill>
                  <a:schemeClr val="tx1"/>
                </a:solidFill>
              </a:rPr>
              <a:t>razumevanju</a:t>
            </a:r>
            <a:r>
              <a:rPr lang="en-US" i="1" dirty="0">
                <a:solidFill>
                  <a:schemeClr val="tx1"/>
                </a:solidFill>
              </a:rPr>
              <a:t>;</a:t>
            </a:r>
            <a:endParaRPr lang="sl-SI" i="1" dirty="0">
              <a:solidFill>
                <a:schemeClr val="tx1"/>
              </a:solidFill>
            </a:endParaRPr>
          </a:p>
          <a:p>
            <a:pPr marL="285750" indent="-285750" algn="just">
              <a:buFont typeface="Wingdings" panose="05000000000000000000" pitchFamily="2" charset="2"/>
              <a:buChar char="Ø"/>
            </a:pPr>
            <a:r>
              <a:rPr lang="en-US" i="1" dirty="0" err="1">
                <a:solidFill>
                  <a:schemeClr val="tx1"/>
                </a:solidFill>
              </a:rPr>
              <a:t>vztrajanje</a:t>
            </a:r>
            <a:r>
              <a:rPr lang="en-US" i="1" dirty="0">
                <a:solidFill>
                  <a:schemeClr val="tx1"/>
                </a:solidFill>
              </a:rPr>
              <a:t> in </a:t>
            </a:r>
            <a:r>
              <a:rPr lang="en-US" i="1" dirty="0" err="1">
                <a:solidFill>
                  <a:schemeClr val="tx1"/>
                </a:solidFill>
              </a:rPr>
              <a:t>dokončanje</a:t>
            </a:r>
            <a:r>
              <a:rPr lang="en-US" i="1" dirty="0">
                <a:solidFill>
                  <a:schemeClr val="tx1"/>
                </a:solidFill>
              </a:rPr>
              <a:t> </a:t>
            </a:r>
            <a:r>
              <a:rPr lang="en-US" i="1" dirty="0" err="1">
                <a:solidFill>
                  <a:schemeClr val="tx1"/>
                </a:solidFill>
              </a:rPr>
              <a:t>aktivnosti</a:t>
            </a:r>
            <a:r>
              <a:rPr lang="en-US" i="1" dirty="0">
                <a:solidFill>
                  <a:schemeClr val="tx1"/>
                </a:solidFill>
              </a:rPr>
              <a:t> (ne </a:t>
            </a:r>
            <a:r>
              <a:rPr lang="en-US" i="1" dirty="0" err="1">
                <a:solidFill>
                  <a:schemeClr val="tx1"/>
                </a:solidFill>
              </a:rPr>
              <a:t>glede</a:t>
            </a:r>
            <a:r>
              <a:rPr lang="en-US" i="1" dirty="0">
                <a:solidFill>
                  <a:schemeClr val="tx1"/>
                </a:solidFill>
              </a:rPr>
              <a:t> </a:t>
            </a:r>
            <a:r>
              <a:rPr lang="en-US" i="1" dirty="0" err="1">
                <a:solidFill>
                  <a:schemeClr val="tx1"/>
                </a:solidFill>
              </a:rPr>
              <a:t>na</a:t>
            </a:r>
            <a:r>
              <a:rPr lang="en-US" i="1" dirty="0">
                <a:solidFill>
                  <a:schemeClr val="tx1"/>
                </a:solidFill>
              </a:rPr>
              <a:t> </a:t>
            </a:r>
            <a:r>
              <a:rPr lang="en-US" i="1" dirty="0" err="1">
                <a:solidFill>
                  <a:schemeClr val="tx1"/>
                </a:solidFill>
              </a:rPr>
              <a:t>ovire</a:t>
            </a:r>
            <a:r>
              <a:rPr lang="sl-SI" i="1" dirty="0">
                <a:solidFill>
                  <a:schemeClr val="tx1"/>
                </a:solidFill>
              </a:rPr>
              <a:t>)</a:t>
            </a:r>
          </a:p>
          <a:p>
            <a:pPr marL="285750" indent="-285750" algn="just">
              <a:buFont typeface="Wingdings" panose="05000000000000000000" pitchFamily="2" charset="2"/>
              <a:buChar char="Ø"/>
            </a:pPr>
            <a:r>
              <a:rPr lang="en-US" i="1" dirty="0" err="1">
                <a:solidFill>
                  <a:schemeClr val="tx1"/>
                </a:solidFill>
              </a:rPr>
              <a:t>izražanje</a:t>
            </a:r>
            <a:r>
              <a:rPr lang="en-US" i="1" dirty="0">
                <a:solidFill>
                  <a:schemeClr val="tx1"/>
                </a:solidFill>
              </a:rPr>
              <a:t> </a:t>
            </a:r>
            <a:r>
              <a:rPr lang="en-US" i="1" dirty="0" err="1">
                <a:solidFill>
                  <a:schemeClr val="tx1"/>
                </a:solidFill>
              </a:rPr>
              <a:t>zadovoljstva</a:t>
            </a:r>
            <a:r>
              <a:rPr lang="en-US" i="1" dirty="0">
                <a:solidFill>
                  <a:schemeClr val="tx1"/>
                </a:solidFill>
              </a:rPr>
              <a:t>, </a:t>
            </a:r>
            <a:r>
              <a:rPr lang="en-US" i="1" dirty="0" err="1">
                <a:solidFill>
                  <a:schemeClr val="tx1"/>
                </a:solidFill>
              </a:rPr>
              <a:t>navdušenja</a:t>
            </a:r>
            <a:r>
              <a:rPr lang="en-US" i="1" dirty="0">
                <a:solidFill>
                  <a:schemeClr val="tx1"/>
                </a:solidFill>
              </a:rPr>
              <a:t> in </a:t>
            </a:r>
            <a:r>
              <a:rPr lang="en-US" i="1" dirty="0" err="1">
                <a:solidFill>
                  <a:schemeClr val="tx1"/>
                </a:solidFill>
              </a:rPr>
              <a:t>ponosa</a:t>
            </a:r>
            <a:r>
              <a:rPr lang="en-US" i="1" dirty="0">
                <a:solidFill>
                  <a:schemeClr val="tx1"/>
                </a:solidFill>
              </a:rPr>
              <a:t> </a:t>
            </a:r>
            <a:r>
              <a:rPr lang="en-US" i="1" dirty="0" err="1">
                <a:solidFill>
                  <a:schemeClr val="tx1"/>
                </a:solidFill>
              </a:rPr>
              <a:t>nad</a:t>
            </a:r>
            <a:r>
              <a:rPr lang="en-US" i="1" dirty="0">
                <a:solidFill>
                  <a:schemeClr val="tx1"/>
                </a:solidFill>
              </a:rPr>
              <a:t> </a:t>
            </a:r>
            <a:r>
              <a:rPr lang="en-US" i="1" dirty="0" err="1">
                <a:solidFill>
                  <a:schemeClr val="tx1"/>
                </a:solidFill>
              </a:rPr>
              <a:t>dosežki</a:t>
            </a:r>
            <a:r>
              <a:rPr lang="en-US" i="1" dirty="0">
                <a:solidFill>
                  <a:schemeClr val="tx1"/>
                </a:solidFill>
              </a:rPr>
              <a:t>;</a:t>
            </a:r>
            <a:endParaRPr lang="sl-SI" i="1" dirty="0">
              <a:solidFill>
                <a:schemeClr val="tx1"/>
              </a:solidFill>
            </a:endParaRPr>
          </a:p>
          <a:p>
            <a:pPr marL="285750" indent="-285750" algn="just">
              <a:buFont typeface="Wingdings" panose="05000000000000000000" pitchFamily="2" charset="2"/>
              <a:buChar char="Ø"/>
            </a:pPr>
            <a:r>
              <a:rPr lang="en-US" i="1" dirty="0" err="1">
                <a:solidFill>
                  <a:schemeClr val="tx1"/>
                </a:solidFill>
              </a:rPr>
              <a:t>zadovoljstvo</a:t>
            </a:r>
            <a:r>
              <a:rPr lang="en-US" i="1" dirty="0">
                <a:solidFill>
                  <a:schemeClr val="tx1"/>
                </a:solidFill>
              </a:rPr>
              <a:t> </a:t>
            </a:r>
            <a:r>
              <a:rPr lang="en-US" i="1" dirty="0" err="1">
                <a:solidFill>
                  <a:schemeClr val="tx1"/>
                </a:solidFill>
              </a:rPr>
              <a:t>jim</a:t>
            </a:r>
            <a:r>
              <a:rPr lang="en-US" i="1" dirty="0">
                <a:solidFill>
                  <a:schemeClr val="tx1"/>
                </a:solidFill>
              </a:rPr>
              <a:t> </a:t>
            </a:r>
            <a:r>
              <a:rPr lang="en-US" i="1" dirty="0" err="1">
                <a:solidFill>
                  <a:schemeClr val="tx1"/>
                </a:solidFill>
              </a:rPr>
              <a:t>prinaša</a:t>
            </a:r>
            <a:r>
              <a:rPr lang="en-US" i="1" dirty="0">
                <a:solidFill>
                  <a:schemeClr val="tx1"/>
                </a:solidFill>
              </a:rPr>
              <a:t> </a:t>
            </a:r>
            <a:r>
              <a:rPr lang="en-US" i="1" dirty="0" err="1">
                <a:solidFill>
                  <a:schemeClr val="tx1"/>
                </a:solidFill>
              </a:rPr>
              <a:t>aktivnost</a:t>
            </a:r>
            <a:r>
              <a:rPr lang="en-US" i="1" dirty="0">
                <a:solidFill>
                  <a:schemeClr val="tx1"/>
                </a:solidFill>
              </a:rPr>
              <a:t> </a:t>
            </a:r>
            <a:r>
              <a:rPr lang="en-US" i="1" dirty="0" err="1">
                <a:solidFill>
                  <a:schemeClr val="tx1"/>
                </a:solidFill>
              </a:rPr>
              <a:t>sama</a:t>
            </a:r>
            <a:r>
              <a:rPr lang="en-US" i="1" dirty="0">
                <a:solidFill>
                  <a:schemeClr val="tx1"/>
                </a:solidFill>
              </a:rPr>
              <a:t>, </a:t>
            </a:r>
            <a:r>
              <a:rPr lang="en-US" i="1" dirty="0" err="1">
                <a:solidFill>
                  <a:schemeClr val="tx1"/>
                </a:solidFill>
              </a:rPr>
              <a:t>opravljeno</a:t>
            </a:r>
            <a:r>
              <a:rPr lang="en-US" i="1" dirty="0">
                <a:solidFill>
                  <a:schemeClr val="tx1"/>
                </a:solidFill>
              </a:rPr>
              <a:t> </a:t>
            </a:r>
            <a:r>
              <a:rPr lang="en-US" i="1" dirty="0" err="1">
                <a:solidFill>
                  <a:schemeClr val="tx1"/>
                </a:solidFill>
              </a:rPr>
              <a:t>delo</a:t>
            </a:r>
            <a:r>
              <a:rPr lang="en-US" i="1" dirty="0">
                <a:solidFill>
                  <a:schemeClr val="tx1"/>
                </a:solidFill>
              </a:rPr>
              <a:t>, ne </a:t>
            </a:r>
            <a:r>
              <a:rPr lang="en-US" i="1" dirty="0" err="1">
                <a:solidFill>
                  <a:schemeClr val="tx1"/>
                </a:solidFill>
              </a:rPr>
              <a:t>iščejo</a:t>
            </a:r>
            <a:r>
              <a:rPr lang="en-US" i="1" dirty="0">
                <a:solidFill>
                  <a:schemeClr val="tx1"/>
                </a:solidFill>
              </a:rPr>
              <a:t> (</a:t>
            </a:r>
            <a:r>
              <a:rPr lang="en-US" i="1" dirty="0" err="1">
                <a:solidFill>
                  <a:schemeClr val="tx1"/>
                </a:solidFill>
              </a:rPr>
              <a:t>nujno</a:t>
            </a:r>
            <a:r>
              <a:rPr lang="en-US" i="1" dirty="0">
                <a:solidFill>
                  <a:schemeClr val="tx1"/>
                </a:solidFill>
              </a:rPr>
              <a:t>) </a:t>
            </a:r>
            <a:r>
              <a:rPr lang="en-US" i="1" dirty="0" err="1">
                <a:solidFill>
                  <a:schemeClr val="tx1"/>
                </a:solidFill>
              </a:rPr>
              <a:t>zunanje</a:t>
            </a:r>
            <a:r>
              <a:rPr lang="en-US" i="1" dirty="0">
                <a:solidFill>
                  <a:schemeClr val="tx1"/>
                </a:solidFill>
              </a:rPr>
              <a:t> </a:t>
            </a:r>
            <a:r>
              <a:rPr lang="en-US" i="1" dirty="0" err="1">
                <a:solidFill>
                  <a:schemeClr val="tx1"/>
                </a:solidFill>
              </a:rPr>
              <a:t>potrditve</a:t>
            </a:r>
            <a:r>
              <a:rPr lang="en-US" i="1" dirty="0">
                <a:solidFill>
                  <a:schemeClr val="tx1"/>
                </a:solidFill>
              </a:rPr>
              <a:t>.</a:t>
            </a:r>
          </a:p>
        </p:txBody>
      </p:sp>
      <p:sp>
        <p:nvSpPr>
          <p:cNvPr id="5" name="Rectangle 4"/>
          <p:cNvSpPr/>
          <p:nvPr/>
        </p:nvSpPr>
        <p:spPr>
          <a:xfrm>
            <a:off x="107504" y="6093296"/>
            <a:ext cx="8856984" cy="523220"/>
          </a:xfrm>
          <a:prstGeom prst="rect">
            <a:avLst/>
          </a:prstGeom>
        </p:spPr>
        <p:txBody>
          <a:bodyPr wrap="square">
            <a:spAutoFit/>
          </a:bodyPr>
          <a:lstStyle/>
          <a:p>
            <a:pPr algn="ctr"/>
            <a:r>
              <a:rPr lang="en-US" sz="2800" b="1" i="1" dirty="0" err="1">
                <a:solidFill>
                  <a:srgbClr val="FF0000"/>
                </a:solidFill>
                <a:latin typeface="Franklin Gothic Heavy" panose="020B0903020102020204" pitchFamily="34" charset="0"/>
              </a:rPr>
              <a:t>Učna</a:t>
            </a:r>
            <a:r>
              <a:rPr lang="en-US" sz="2800" b="1" i="1" dirty="0">
                <a:solidFill>
                  <a:srgbClr val="FF0000"/>
                </a:solidFill>
                <a:latin typeface="Franklin Gothic Heavy" panose="020B0903020102020204" pitchFamily="34" charset="0"/>
              </a:rPr>
              <a:t> </a:t>
            </a:r>
            <a:r>
              <a:rPr lang="en-US" sz="2800" b="1" i="1" dirty="0" err="1">
                <a:solidFill>
                  <a:srgbClr val="FF0000"/>
                </a:solidFill>
                <a:latin typeface="Franklin Gothic Heavy" panose="020B0903020102020204" pitchFamily="34" charset="0"/>
              </a:rPr>
              <a:t>motivacija</a:t>
            </a:r>
            <a:r>
              <a:rPr lang="en-US" sz="2800" b="1" i="1" dirty="0">
                <a:solidFill>
                  <a:srgbClr val="FF0000"/>
                </a:solidFill>
                <a:latin typeface="Franklin Gothic Heavy" panose="020B0903020102020204" pitchFamily="34" charset="0"/>
              </a:rPr>
              <a:t> </a:t>
            </a:r>
            <a:r>
              <a:rPr lang="en-US" sz="2800" b="1" i="1" dirty="0" err="1">
                <a:solidFill>
                  <a:srgbClr val="FF0000"/>
                </a:solidFill>
                <a:latin typeface="Franklin Gothic Heavy" panose="020B0903020102020204" pitchFamily="34" charset="0"/>
              </a:rPr>
              <a:t>spreminja</a:t>
            </a:r>
            <a:r>
              <a:rPr lang="en-US" sz="2800" b="1" i="1" dirty="0">
                <a:solidFill>
                  <a:srgbClr val="FF0000"/>
                </a:solidFill>
                <a:latin typeface="Franklin Gothic Heavy" panose="020B0903020102020204" pitchFamily="34" charset="0"/>
              </a:rPr>
              <a:t> POUČEVANJE v UČENJE!</a:t>
            </a:r>
          </a:p>
        </p:txBody>
      </p:sp>
      <p:pic>
        <p:nvPicPr>
          <p:cNvPr id="1026" name="Picture 2" descr="http://tamsenmcmahon.com/wp-content/uploads/2010/03/Motivation-Triang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344175"/>
            <a:ext cx="2448272" cy="183787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821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859216" cy="850106"/>
          </a:xfrm>
        </p:spPr>
        <p:txBody>
          <a:bodyPr>
            <a:normAutofit/>
          </a:bodyPr>
          <a:lstStyle/>
          <a:p>
            <a:r>
              <a:rPr lang="sl-SI" sz="3200" b="1" i="1" dirty="0">
                <a:solidFill>
                  <a:srgbClr val="FF0000"/>
                </a:solidFill>
                <a:latin typeface="Comic Sans MS" panose="030F0702030302020204" pitchFamily="66" charset="0"/>
              </a:rPr>
              <a:t>MOTIVACIJA INŠTRUKTORJEV</a:t>
            </a:r>
            <a:endParaRPr lang="en-US" sz="3200" b="1" i="1" dirty="0">
              <a:solidFill>
                <a:srgbClr val="FF0000"/>
              </a:solidFill>
              <a:latin typeface="Comic Sans MS" panose="030F0702030302020204" pitchFamily="66" charset="0"/>
            </a:endParaRPr>
          </a:p>
        </p:txBody>
      </p:sp>
      <p:sp>
        <p:nvSpPr>
          <p:cNvPr id="4" name="Rounded Rectangle 3"/>
          <p:cNvSpPr/>
          <p:nvPr/>
        </p:nvSpPr>
        <p:spPr>
          <a:xfrm>
            <a:off x="467544" y="908720"/>
            <a:ext cx="8208912" cy="2592288"/>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b="1" i="1" dirty="0">
              <a:solidFill>
                <a:srgbClr val="0070C0"/>
              </a:solidFill>
              <a:latin typeface="Comic Sans MS" panose="030F0702030302020204" pitchFamily="66" charset="0"/>
            </a:endParaRPr>
          </a:p>
          <a:p>
            <a:r>
              <a:rPr lang="en-US" b="1" i="1" dirty="0">
                <a:solidFill>
                  <a:srgbClr val="0070C0"/>
                </a:solidFill>
                <a:latin typeface="Comic Sans MS" panose="030F0702030302020204" pitchFamily="66" charset="0"/>
              </a:rPr>
              <a:t>AKTIVNI UČITELJI</a:t>
            </a:r>
            <a:endParaRPr lang="sl-SI" b="1" i="1" dirty="0">
              <a:solidFill>
                <a:srgbClr val="0070C0"/>
              </a:solidFill>
              <a:latin typeface="Comic Sans MS" panose="030F0702030302020204" pitchFamily="66" charset="0"/>
            </a:endParaRPr>
          </a:p>
          <a:p>
            <a:endParaRPr lang="en-US" b="1" i="1" dirty="0">
              <a:solidFill>
                <a:srgbClr val="0070C0"/>
              </a:solidFill>
              <a:latin typeface="Comic Sans MS" panose="030F0702030302020204" pitchFamily="66" charset="0"/>
            </a:endParaRPr>
          </a:p>
          <a:p>
            <a:pPr marL="285750" indent="-285750">
              <a:buFont typeface="Wingdings" panose="05000000000000000000" pitchFamily="2" charset="2"/>
              <a:buChar char="v"/>
            </a:pPr>
            <a:r>
              <a:rPr lang="en-US" sz="2400" dirty="0" err="1">
                <a:solidFill>
                  <a:schemeClr val="tx1"/>
                </a:solidFill>
              </a:rPr>
              <a:t>značilna</a:t>
            </a:r>
            <a:r>
              <a:rPr lang="en-US" sz="2400" dirty="0">
                <a:solidFill>
                  <a:schemeClr val="tx1"/>
                </a:solidFill>
              </a:rPr>
              <a:t> </a:t>
            </a:r>
            <a:r>
              <a:rPr lang="sl-SI" sz="2400" dirty="0">
                <a:solidFill>
                  <a:schemeClr val="tx1"/>
                </a:solidFill>
              </a:rPr>
              <a:t>je </a:t>
            </a:r>
            <a:r>
              <a:rPr lang="en-US" sz="2400" dirty="0" err="1">
                <a:solidFill>
                  <a:schemeClr val="tx1"/>
                </a:solidFill>
              </a:rPr>
              <a:t>notranja</a:t>
            </a:r>
            <a:r>
              <a:rPr lang="en-US" sz="2400" dirty="0">
                <a:solidFill>
                  <a:schemeClr val="tx1"/>
                </a:solidFill>
              </a:rPr>
              <a:t> </a:t>
            </a:r>
            <a:r>
              <a:rPr lang="en-US" sz="2400" dirty="0" err="1">
                <a:solidFill>
                  <a:schemeClr val="tx1"/>
                </a:solidFill>
              </a:rPr>
              <a:t>motivacijska</a:t>
            </a:r>
            <a:r>
              <a:rPr lang="en-US" sz="2400" dirty="0">
                <a:solidFill>
                  <a:schemeClr val="tx1"/>
                </a:solidFill>
              </a:rPr>
              <a:t> </a:t>
            </a:r>
            <a:r>
              <a:rPr lang="en-US" sz="2400" dirty="0" err="1">
                <a:solidFill>
                  <a:schemeClr val="tx1"/>
                </a:solidFill>
              </a:rPr>
              <a:t>usmerjenost</a:t>
            </a:r>
            <a:r>
              <a:rPr lang="en-US" sz="2400" dirty="0">
                <a:solidFill>
                  <a:schemeClr val="tx1"/>
                </a:solidFill>
              </a:rPr>
              <a:t>, </a:t>
            </a:r>
            <a:r>
              <a:rPr lang="en-US" sz="2400" dirty="0" err="1">
                <a:solidFill>
                  <a:schemeClr val="tx1"/>
                </a:solidFill>
              </a:rPr>
              <a:t>nalogam</a:t>
            </a:r>
            <a:r>
              <a:rPr lang="en-US" sz="2400" dirty="0">
                <a:solidFill>
                  <a:schemeClr val="tx1"/>
                </a:solidFill>
              </a:rPr>
              <a:t> (</a:t>
            </a:r>
            <a:r>
              <a:rPr lang="en-US" sz="2400" dirty="0" err="1">
                <a:solidFill>
                  <a:schemeClr val="tx1"/>
                </a:solidFill>
              </a:rPr>
              <a:t>tudi</a:t>
            </a:r>
            <a:r>
              <a:rPr lang="en-US" sz="2400" dirty="0">
                <a:solidFill>
                  <a:schemeClr val="tx1"/>
                </a:solidFill>
              </a:rPr>
              <a:t> </a:t>
            </a:r>
            <a:r>
              <a:rPr lang="en-US" sz="2400" dirty="0" err="1">
                <a:solidFill>
                  <a:schemeClr val="tx1"/>
                </a:solidFill>
              </a:rPr>
              <a:t>dodatnim</a:t>
            </a:r>
            <a:r>
              <a:rPr lang="en-US" sz="2400" dirty="0">
                <a:solidFill>
                  <a:schemeClr val="tx1"/>
                </a:solidFill>
              </a:rPr>
              <a:t>)</a:t>
            </a:r>
            <a:r>
              <a:rPr lang="sl-SI" sz="2400" dirty="0">
                <a:solidFill>
                  <a:schemeClr val="tx1"/>
                </a:solidFill>
              </a:rPr>
              <a:t> </a:t>
            </a:r>
            <a:r>
              <a:rPr lang="en-US" sz="2400" dirty="0">
                <a:solidFill>
                  <a:schemeClr val="tx1"/>
                </a:solidFill>
              </a:rPr>
              <a:t>se ne </a:t>
            </a:r>
            <a:r>
              <a:rPr lang="en-US" sz="2400" dirty="0" err="1">
                <a:solidFill>
                  <a:schemeClr val="tx1"/>
                </a:solidFill>
              </a:rPr>
              <a:t>izogibajo</a:t>
            </a:r>
            <a:r>
              <a:rPr lang="sl-SI" sz="2400" dirty="0">
                <a:solidFill>
                  <a:schemeClr val="tx1"/>
                </a:solidFill>
              </a:rPr>
              <a:t>;</a:t>
            </a:r>
          </a:p>
          <a:p>
            <a:pPr marL="285750" indent="-285750">
              <a:buFont typeface="Wingdings" panose="05000000000000000000" pitchFamily="2" charset="2"/>
              <a:buChar char="v"/>
            </a:pPr>
            <a:r>
              <a:rPr lang="en-US" sz="2400" dirty="0" err="1">
                <a:solidFill>
                  <a:schemeClr val="tx1"/>
                </a:solidFill>
              </a:rPr>
              <a:t>svojo</a:t>
            </a:r>
            <a:r>
              <a:rPr lang="en-US" sz="2400" dirty="0">
                <a:solidFill>
                  <a:schemeClr val="tx1"/>
                </a:solidFill>
              </a:rPr>
              <a:t> </a:t>
            </a:r>
            <a:r>
              <a:rPr lang="en-US" sz="2400" dirty="0" err="1">
                <a:solidFill>
                  <a:schemeClr val="tx1"/>
                </a:solidFill>
              </a:rPr>
              <a:t>uspešnost</a:t>
            </a:r>
            <a:r>
              <a:rPr lang="en-US" sz="2400" dirty="0">
                <a:solidFill>
                  <a:schemeClr val="tx1"/>
                </a:solidFill>
              </a:rPr>
              <a:t> </a:t>
            </a:r>
            <a:r>
              <a:rPr lang="en-US" sz="2400" dirty="0" err="1">
                <a:solidFill>
                  <a:schemeClr val="tx1"/>
                </a:solidFill>
              </a:rPr>
              <a:t>pripisujejo</a:t>
            </a:r>
            <a:r>
              <a:rPr lang="en-US" sz="2400" dirty="0">
                <a:solidFill>
                  <a:schemeClr val="tx1"/>
                </a:solidFill>
              </a:rPr>
              <a:t> </a:t>
            </a:r>
            <a:r>
              <a:rPr lang="en-US" sz="2400" dirty="0" err="1">
                <a:solidFill>
                  <a:schemeClr val="tx1"/>
                </a:solidFill>
              </a:rPr>
              <a:t>notranjim</a:t>
            </a:r>
            <a:r>
              <a:rPr lang="en-US" sz="2400" dirty="0">
                <a:solidFill>
                  <a:schemeClr val="tx1"/>
                </a:solidFill>
              </a:rPr>
              <a:t> </a:t>
            </a:r>
            <a:r>
              <a:rPr lang="sl-SI" sz="2400" dirty="0">
                <a:solidFill>
                  <a:schemeClr val="tx1"/>
                </a:solidFill>
              </a:rPr>
              <a:t> </a:t>
            </a:r>
            <a:r>
              <a:rPr lang="en-US" sz="2400" dirty="0" err="1">
                <a:solidFill>
                  <a:schemeClr val="tx1"/>
                </a:solidFill>
              </a:rPr>
              <a:t>kontroljivim</a:t>
            </a:r>
            <a:r>
              <a:rPr lang="en-US" sz="2400" dirty="0">
                <a:solidFill>
                  <a:schemeClr val="tx1"/>
                </a:solidFill>
              </a:rPr>
              <a:t> </a:t>
            </a:r>
            <a:r>
              <a:rPr lang="en-US" sz="2400" dirty="0" err="1">
                <a:solidFill>
                  <a:schemeClr val="tx1"/>
                </a:solidFill>
              </a:rPr>
              <a:t>dejavnikom</a:t>
            </a:r>
            <a:r>
              <a:rPr lang="en-US" sz="2400" dirty="0">
                <a:solidFill>
                  <a:schemeClr val="tx1"/>
                </a:solidFill>
              </a:rPr>
              <a:t> (</a:t>
            </a:r>
            <a:r>
              <a:rPr lang="en-US" sz="2400" dirty="0" err="1">
                <a:solidFill>
                  <a:schemeClr val="tx1"/>
                </a:solidFill>
              </a:rPr>
              <a:t>npr</a:t>
            </a:r>
            <a:r>
              <a:rPr lang="en-US" sz="2400" dirty="0">
                <a:solidFill>
                  <a:schemeClr val="tx1"/>
                </a:solidFill>
              </a:rPr>
              <a:t>. </a:t>
            </a:r>
            <a:r>
              <a:rPr lang="en-US" sz="2400" dirty="0" err="1">
                <a:solidFill>
                  <a:schemeClr val="tx1"/>
                </a:solidFill>
              </a:rPr>
              <a:t>prizadevanju</a:t>
            </a:r>
            <a:r>
              <a:rPr lang="en-US" sz="2400" dirty="0">
                <a:solidFill>
                  <a:schemeClr val="tx1"/>
                </a:solidFill>
              </a:rPr>
              <a:t>: res </a:t>
            </a:r>
            <a:r>
              <a:rPr lang="en-US" sz="2400" dirty="0" err="1">
                <a:solidFill>
                  <a:schemeClr val="tx1"/>
                </a:solidFill>
              </a:rPr>
              <a:t>sem</a:t>
            </a:r>
            <a:r>
              <a:rPr lang="en-US" sz="2400" dirty="0">
                <a:solidFill>
                  <a:schemeClr val="tx1"/>
                </a:solidFill>
              </a:rPr>
              <a:t> se </a:t>
            </a:r>
            <a:r>
              <a:rPr lang="en-US" sz="2400" dirty="0" err="1">
                <a:solidFill>
                  <a:schemeClr val="tx1"/>
                </a:solidFill>
              </a:rPr>
              <a:t>potrudil</a:t>
            </a:r>
            <a:r>
              <a:rPr lang="en-US" sz="2400" dirty="0">
                <a:solidFill>
                  <a:schemeClr val="tx1"/>
                </a:solidFill>
              </a:rPr>
              <a:t>/a, </a:t>
            </a:r>
            <a:r>
              <a:rPr lang="en-US" sz="2400" dirty="0" err="1">
                <a:solidFill>
                  <a:schemeClr val="tx1"/>
                </a:solidFill>
              </a:rPr>
              <a:t>zato</a:t>
            </a:r>
            <a:r>
              <a:rPr lang="en-US" sz="2400" dirty="0">
                <a:solidFill>
                  <a:schemeClr val="tx1"/>
                </a:solidFill>
              </a:rPr>
              <a:t> mi je </a:t>
            </a:r>
            <a:r>
              <a:rPr lang="en-US" sz="2400" dirty="0" err="1">
                <a:solidFill>
                  <a:schemeClr val="tx1"/>
                </a:solidFill>
              </a:rPr>
              <a:t>uspelo</a:t>
            </a:r>
            <a:r>
              <a:rPr lang="en-US" sz="2400" dirty="0">
                <a:solidFill>
                  <a:schemeClr val="tx1"/>
                </a:solidFill>
              </a:rPr>
              <a:t>). </a:t>
            </a:r>
          </a:p>
          <a:p>
            <a:pPr algn="ctr"/>
            <a:endParaRPr lang="en-US" dirty="0"/>
          </a:p>
        </p:txBody>
      </p:sp>
      <p:pic>
        <p:nvPicPr>
          <p:cNvPr id="1026" name="Picture 2" descr="http://www.archangelart.ca/pages/Cartoons/Pictures/HerbertFlightInstruct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596702"/>
            <a:ext cx="4968552" cy="32336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195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200" b="1" i="1" dirty="0">
                <a:solidFill>
                  <a:srgbClr val="FF0000"/>
                </a:solidFill>
                <a:latin typeface="Comic Sans MS" panose="030F0702030302020204" pitchFamily="66" charset="0"/>
              </a:rPr>
              <a:t>KAKO VZDRŽEVATI MOTIVACIJO</a:t>
            </a:r>
            <a:endParaRPr lang="en-US" sz="3200" b="1" i="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107504" y="1340769"/>
            <a:ext cx="8856984" cy="2952327"/>
          </a:xfrm>
        </p:spPr>
        <p:txBody>
          <a:bodyPr>
            <a:normAutofit lnSpcReduction="10000"/>
          </a:bodyPr>
          <a:lstStyle/>
          <a:p>
            <a:r>
              <a:rPr lang="sl-SI" sz="2400" dirty="0">
                <a:latin typeface="Comic Sans MS" panose="030F0702030302020204" pitchFamily="66" charset="0"/>
              </a:rPr>
              <a:t>Nagrajevati uspešnost </a:t>
            </a:r>
          </a:p>
          <a:p>
            <a:pPr lvl="1">
              <a:buFont typeface="Wingdings" panose="05000000000000000000" pitchFamily="2" charset="2"/>
              <a:buChar char="Ø"/>
            </a:pPr>
            <a:r>
              <a:rPr lang="sl-SI" sz="1600" dirty="0">
                <a:latin typeface="Comic Sans MS" panose="030F0702030302020204" pitchFamily="66" charset="0"/>
              </a:rPr>
              <a:t>Pohvaliti ustrezno in pravilno izvedeno vajo;</a:t>
            </a:r>
          </a:p>
          <a:p>
            <a:pPr lvl="1">
              <a:buFont typeface="Wingdings" panose="05000000000000000000" pitchFamily="2" charset="2"/>
              <a:buChar char="Ø"/>
            </a:pPr>
            <a:r>
              <a:rPr lang="sl-SI" sz="1600" dirty="0">
                <a:latin typeface="Comic Sans MS" panose="030F0702030302020204" pitchFamily="66" charset="0"/>
              </a:rPr>
              <a:t>sprotno ocenjevanje uspešnosti;</a:t>
            </a:r>
          </a:p>
          <a:p>
            <a:pPr lvl="1">
              <a:buFont typeface="Wingdings" panose="05000000000000000000" pitchFamily="2" charset="2"/>
              <a:buChar char="Ø"/>
            </a:pPr>
            <a:r>
              <a:rPr lang="sl-SI" sz="1600" dirty="0">
                <a:latin typeface="Comic Sans MS" panose="030F0702030302020204" pitchFamily="66" charset="0"/>
              </a:rPr>
              <a:t>podajati konstruktivno kritiko učenčevemu delu.</a:t>
            </a:r>
          </a:p>
          <a:p>
            <a:pPr marL="0" indent="0">
              <a:buNone/>
            </a:pPr>
            <a:endParaRPr lang="sl-SI" sz="2000" dirty="0">
              <a:latin typeface="Comic Sans MS" panose="030F0702030302020204" pitchFamily="66" charset="0"/>
            </a:endParaRPr>
          </a:p>
          <a:p>
            <a:r>
              <a:rPr lang="sl-SI" sz="2400" dirty="0">
                <a:latin typeface="Comic Sans MS" panose="030F0702030302020204" pitchFamily="66" charset="0"/>
              </a:rPr>
              <a:t>Dodajati nove izzive </a:t>
            </a:r>
          </a:p>
          <a:p>
            <a:pPr lvl="1">
              <a:buFont typeface="Wingdings" panose="05000000000000000000" pitchFamily="2" charset="2"/>
              <a:buChar char="Ø"/>
            </a:pPr>
            <a:r>
              <a:rPr lang="sl-SI" sz="1600" dirty="0">
                <a:latin typeface="Comic Sans MS" panose="030F0702030302020204" pitchFamily="66" charset="0"/>
              </a:rPr>
              <a:t>Po uspešno izvedeni (končani) vaji, dodamo nov zahtevnejši izziv oz. izvedbo;</a:t>
            </a:r>
          </a:p>
          <a:p>
            <a:pPr lvl="1">
              <a:buFont typeface="Wingdings" panose="05000000000000000000" pitchFamily="2" charset="2"/>
              <a:buChar char="Ø"/>
            </a:pPr>
            <a:r>
              <a:rPr lang="sl-SI" sz="1600" dirty="0">
                <a:latin typeface="Comic Sans MS" panose="030F0702030302020204" pitchFamily="66" charset="0"/>
              </a:rPr>
              <a:t>Spodbujati učenca, da določeno vajo izvede pod pritiskom;</a:t>
            </a:r>
          </a:p>
          <a:p>
            <a:pPr lvl="1">
              <a:buFont typeface="Wingdings" panose="05000000000000000000" pitchFamily="2" charset="2"/>
              <a:buChar char="Ø"/>
            </a:pPr>
            <a:r>
              <a:rPr lang="sl-SI" sz="1600" dirty="0">
                <a:latin typeface="Comic Sans MS" panose="030F0702030302020204" pitchFamily="66" charset="0"/>
              </a:rPr>
              <a:t>Uspešno izvedeno vajo prenesti v drugačno situacijo.</a:t>
            </a:r>
          </a:p>
          <a:p>
            <a:endParaRPr lang="en-US" dirty="0"/>
          </a:p>
        </p:txBody>
      </p:sp>
      <p:sp>
        <p:nvSpPr>
          <p:cNvPr id="4" name="Rounded Rectangle 3"/>
          <p:cNvSpPr/>
          <p:nvPr/>
        </p:nvSpPr>
        <p:spPr>
          <a:xfrm>
            <a:off x="315144" y="4365104"/>
            <a:ext cx="8568952" cy="2232248"/>
          </a:xfrm>
          <a:prstGeom prst="roundRect">
            <a:avLst/>
          </a:prstGeom>
          <a:solidFill>
            <a:schemeClr val="accent6">
              <a:alpha val="46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i="1" dirty="0" err="1">
                <a:solidFill>
                  <a:schemeClr val="tx1"/>
                </a:solidFill>
                <a:latin typeface="Comic Sans MS" panose="030F0702030302020204" pitchFamily="66" charset="0"/>
              </a:rPr>
              <a:t>Zakaj</a:t>
            </a:r>
            <a:r>
              <a:rPr lang="en-US" b="1" i="1" dirty="0">
                <a:solidFill>
                  <a:schemeClr val="tx1"/>
                </a:solidFill>
                <a:latin typeface="Comic Sans MS" panose="030F0702030302020204" pitchFamily="66" charset="0"/>
              </a:rPr>
              <a:t> je </a:t>
            </a:r>
            <a:r>
              <a:rPr lang="en-US" b="1" i="1" dirty="0" err="1">
                <a:solidFill>
                  <a:schemeClr val="tx1"/>
                </a:solidFill>
                <a:latin typeface="Comic Sans MS" panose="030F0702030302020204" pitchFamily="66" charset="0"/>
              </a:rPr>
              <a:t>motivacija</a:t>
            </a:r>
            <a:r>
              <a:rPr lang="en-US" b="1" i="1" dirty="0">
                <a:solidFill>
                  <a:schemeClr val="tx1"/>
                </a:solidFill>
                <a:latin typeface="Comic Sans MS" panose="030F0702030302020204" pitchFamily="66" charset="0"/>
              </a:rPr>
              <a:t> </a:t>
            </a:r>
            <a:r>
              <a:rPr lang="en-US" b="1" i="1" dirty="0" err="1">
                <a:solidFill>
                  <a:schemeClr val="tx1"/>
                </a:solidFill>
                <a:latin typeface="Comic Sans MS" panose="030F0702030302020204" pitchFamily="66" charset="0"/>
              </a:rPr>
              <a:t>tako</a:t>
            </a:r>
            <a:r>
              <a:rPr lang="en-US" b="1" i="1" dirty="0">
                <a:solidFill>
                  <a:schemeClr val="tx1"/>
                </a:solidFill>
                <a:latin typeface="Comic Sans MS" panose="030F0702030302020204" pitchFamily="66" charset="0"/>
              </a:rPr>
              <a:t> </a:t>
            </a:r>
            <a:r>
              <a:rPr lang="en-US" b="1" i="1" dirty="0" err="1">
                <a:solidFill>
                  <a:schemeClr val="tx1"/>
                </a:solidFill>
                <a:latin typeface="Comic Sans MS" panose="030F0702030302020204" pitchFamily="66" charset="0"/>
              </a:rPr>
              <a:t>pomembna</a:t>
            </a:r>
            <a:r>
              <a:rPr lang="en-US" b="1" i="1" dirty="0">
                <a:solidFill>
                  <a:schemeClr val="tx1"/>
                </a:solidFill>
                <a:latin typeface="Comic Sans MS" panose="030F0702030302020204" pitchFamily="66" charset="0"/>
              </a:rPr>
              <a:t> </a:t>
            </a:r>
            <a:r>
              <a:rPr lang="en-US" b="1" i="1" dirty="0" err="1">
                <a:solidFill>
                  <a:schemeClr val="tx1"/>
                </a:solidFill>
                <a:latin typeface="Comic Sans MS" panose="030F0702030302020204" pitchFamily="66" charset="0"/>
              </a:rPr>
              <a:t>za</a:t>
            </a:r>
            <a:r>
              <a:rPr lang="en-US" b="1" i="1" dirty="0">
                <a:solidFill>
                  <a:schemeClr val="tx1"/>
                </a:solidFill>
                <a:latin typeface="Comic Sans MS" panose="030F0702030302020204" pitchFamily="66" charset="0"/>
              </a:rPr>
              <a:t> </a:t>
            </a:r>
            <a:r>
              <a:rPr lang="en-US" b="1" i="1" dirty="0" err="1">
                <a:solidFill>
                  <a:schemeClr val="tx1"/>
                </a:solidFill>
                <a:latin typeface="Comic Sans MS" panose="030F0702030302020204" pitchFamily="66" charset="0"/>
              </a:rPr>
              <a:t>naše</a:t>
            </a:r>
            <a:r>
              <a:rPr lang="en-US" b="1" i="1" dirty="0">
                <a:solidFill>
                  <a:schemeClr val="tx1"/>
                </a:solidFill>
                <a:latin typeface="Comic Sans MS" panose="030F0702030302020204" pitchFamily="66" charset="0"/>
              </a:rPr>
              <a:t> </a:t>
            </a:r>
            <a:r>
              <a:rPr lang="sl-SI" b="1" i="1" dirty="0">
                <a:solidFill>
                  <a:schemeClr val="tx1"/>
                </a:solidFill>
                <a:latin typeface="Comic Sans MS" panose="030F0702030302020204" pitchFamily="66" charset="0"/>
              </a:rPr>
              <a:t> </a:t>
            </a:r>
            <a:r>
              <a:rPr lang="en-US" b="1" i="1" dirty="0" err="1">
                <a:solidFill>
                  <a:schemeClr val="tx1"/>
                </a:solidFill>
                <a:latin typeface="Comic Sans MS" panose="030F0702030302020204" pitchFamily="66" charset="0"/>
              </a:rPr>
              <a:t>delovanje</a:t>
            </a:r>
            <a:r>
              <a:rPr lang="en-US" b="1" i="1" dirty="0">
                <a:solidFill>
                  <a:schemeClr val="tx1"/>
                </a:solidFill>
                <a:latin typeface="Comic Sans MS" panose="030F0702030302020204" pitchFamily="66" charset="0"/>
              </a:rPr>
              <a:t>?</a:t>
            </a:r>
          </a:p>
          <a:p>
            <a:pPr marL="285750" indent="-285750" algn="just">
              <a:buFont typeface="Wingdings" panose="05000000000000000000" pitchFamily="2" charset="2"/>
              <a:buChar char="Ø"/>
            </a:pPr>
            <a:endParaRPr lang="sl-SI" dirty="0">
              <a:solidFill>
                <a:schemeClr val="tx1"/>
              </a:solidFill>
            </a:endParaRPr>
          </a:p>
          <a:p>
            <a:pPr marL="285750" indent="-285750" algn="just">
              <a:buFont typeface="Wingdings" panose="05000000000000000000" pitchFamily="2" charset="2"/>
              <a:buChar char="Ø"/>
            </a:pPr>
            <a:r>
              <a:rPr lang="en-US" sz="1600" i="1" dirty="0" err="1">
                <a:solidFill>
                  <a:schemeClr val="tx1"/>
                </a:solidFill>
              </a:rPr>
              <a:t>ker</a:t>
            </a:r>
            <a:r>
              <a:rPr lang="en-US" sz="1600" i="1" dirty="0">
                <a:solidFill>
                  <a:schemeClr val="tx1"/>
                </a:solidFill>
              </a:rPr>
              <a:t> </a:t>
            </a:r>
            <a:r>
              <a:rPr lang="en-US" sz="1600" i="1" dirty="0" err="1">
                <a:solidFill>
                  <a:schemeClr val="tx1"/>
                </a:solidFill>
              </a:rPr>
              <a:t>izzove</a:t>
            </a:r>
            <a:r>
              <a:rPr lang="en-US" sz="1600" i="1" dirty="0">
                <a:solidFill>
                  <a:schemeClr val="tx1"/>
                </a:solidFill>
              </a:rPr>
              <a:t> </a:t>
            </a:r>
            <a:r>
              <a:rPr lang="en-US" sz="1600" i="1" dirty="0" err="1">
                <a:solidFill>
                  <a:schemeClr val="tx1"/>
                </a:solidFill>
              </a:rPr>
              <a:t>energijo</a:t>
            </a:r>
            <a:r>
              <a:rPr lang="en-US" sz="1600" i="1" dirty="0">
                <a:solidFill>
                  <a:schemeClr val="tx1"/>
                </a:solidFill>
              </a:rPr>
              <a:t>, </a:t>
            </a:r>
            <a:r>
              <a:rPr lang="en-US" sz="1600" i="1" dirty="0" err="1">
                <a:solidFill>
                  <a:schemeClr val="tx1"/>
                </a:solidFill>
              </a:rPr>
              <a:t>čustva</a:t>
            </a:r>
            <a:r>
              <a:rPr lang="en-US" sz="1600" i="1" dirty="0">
                <a:solidFill>
                  <a:schemeClr val="tx1"/>
                </a:solidFill>
              </a:rPr>
              <a:t> in </a:t>
            </a:r>
            <a:r>
              <a:rPr lang="en-US" sz="1600" i="1" dirty="0" err="1">
                <a:solidFill>
                  <a:schemeClr val="tx1"/>
                </a:solidFill>
              </a:rPr>
              <a:t>spoznavne</a:t>
            </a:r>
            <a:r>
              <a:rPr lang="en-US" sz="1600" i="1" dirty="0">
                <a:solidFill>
                  <a:schemeClr val="tx1"/>
                </a:solidFill>
              </a:rPr>
              <a:t> </a:t>
            </a:r>
            <a:r>
              <a:rPr lang="sl-SI" sz="1600" i="1" dirty="0">
                <a:solidFill>
                  <a:schemeClr val="tx1"/>
                </a:solidFill>
              </a:rPr>
              <a:t> </a:t>
            </a:r>
            <a:r>
              <a:rPr lang="en-US" sz="1600" i="1" dirty="0" err="1">
                <a:solidFill>
                  <a:schemeClr val="tx1"/>
                </a:solidFill>
              </a:rPr>
              <a:t>procese</a:t>
            </a:r>
            <a:r>
              <a:rPr lang="en-US" sz="1600" i="1" dirty="0">
                <a:solidFill>
                  <a:schemeClr val="tx1"/>
                </a:solidFill>
              </a:rPr>
              <a:t>;</a:t>
            </a:r>
            <a:endParaRPr lang="sl-SI" sz="1600" i="1" dirty="0">
              <a:solidFill>
                <a:schemeClr val="tx1"/>
              </a:solidFill>
            </a:endParaRPr>
          </a:p>
          <a:p>
            <a:pPr marL="285750" indent="-285750" algn="just">
              <a:buFont typeface="Wingdings" panose="05000000000000000000" pitchFamily="2" charset="2"/>
              <a:buChar char="Ø"/>
            </a:pPr>
            <a:r>
              <a:rPr lang="en-US" sz="1600" i="1" dirty="0" err="1">
                <a:solidFill>
                  <a:schemeClr val="tx1"/>
                </a:solidFill>
              </a:rPr>
              <a:t>daje</a:t>
            </a:r>
            <a:r>
              <a:rPr lang="en-US" sz="1600" i="1" dirty="0">
                <a:solidFill>
                  <a:schemeClr val="tx1"/>
                </a:solidFill>
              </a:rPr>
              <a:t> </a:t>
            </a:r>
            <a:r>
              <a:rPr lang="en-US" sz="1600" i="1" dirty="0" err="1">
                <a:solidFill>
                  <a:schemeClr val="tx1"/>
                </a:solidFill>
              </a:rPr>
              <a:t>moč</a:t>
            </a:r>
            <a:r>
              <a:rPr lang="en-US" sz="1600" i="1" dirty="0">
                <a:solidFill>
                  <a:schemeClr val="tx1"/>
                </a:solidFill>
              </a:rPr>
              <a:t> </a:t>
            </a:r>
            <a:r>
              <a:rPr lang="en-US" sz="1600" i="1" dirty="0" err="1">
                <a:solidFill>
                  <a:schemeClr val="tx1"/>
                </a:solidFill>
              </a:rPr>
              <a:t>za</a:t>
            </a:r>
            <a:r>
              <a:rPr lang="en-US" sz="1600" i="1" dirty="0">
                <a:solidFill>
                  <a:schemeClr val="tx1"/>
                </a:solidFill>
              </a:rPr>
              <a:t> </a:t>
            </a:r>
            <a:r>
              <a:rPr lang="en-US" sz="1600" i="1" dirty="0" err="1">
                <a:solidFill>
                  <a:schemeClr val="tx1"/>
                </a:solidFill>
              </a:rPr>
              <a:t>vztrajanje</a:t>
            </a:r>
            <a:r>
              <a:rPr lang="en-US" sz="1600" i="1" dirty="0">
                <a:solidFill>
                  <a:schemeClr val="tx1"/>
                </a:solidFill>
              </a:rPr>
              <a:t> v </a:t>
            </a:r>
            <a:r>
              <a:rPr lang="en-US" sz="1600" i="1" dirty="0" err="1">
                <a:solidFill>
                  <a:schemeClr val="tx1"/>
                </a:solidFill>
              </a:rPr>
              <a:t>dejavnosti</a:t>
            </a:r>
            <a:r>
              <a:rPr lang="en-US" sz="1600" i="1" dirty="0">
                <a:solidFill>
                  <a:schemeClr val="tx1"/>
                </a:solidFill>
              </a:rPr>
              <a:t> in </a:t>
            </a:r>
            <a:r>
              <a:rPr lang="en-US" sz="1600" i="1" dirty="0" err="1">
                <a:solidFill>
                  <a:schemeClr val="tx1"/>
                </a:solidFill>
              </a:rPr>
              <a:t>za</a:t>
            </a:r>
            <a:r>
              <a:rPr lang="en-US" sz="1600" i="1" dirty="0">
                <a:solidFill>
                  <a:schemeClr val="tx1"/>
                </a:solidFill>
              </a:rPr>
              <a:t> </a:t>
            </a:r>
            <a:r>
              <a:rPr lang="en-US" sz="1600" i="1" dirty="0" err="1">
                <a:solidFill>
                  <a:schemeClr val="tx1"/>
                </a:solidFill>
              </a:rPr>
              <a:t>premagovanje</a:t>
            </a:r>
            <a:r>
              <a:rPr lang="en-US" sz="1600" i="1" dirty="0">
                <a:solidFill>
                  <a:schemeClr val="tx1"/>
                </a:solidFill>
              </a:rPr>
              <a:t> </a:t>
            </a:r>
            <a:r>
              <a:rPr lang="en-US" sz="1600" i="1" dirty="0" err="1">
                <a:solidFill>
                  <a:schemeClr val="tx1"/>
                </a:solidFill>
              </a:rPr>
              <a:t>ovir</a:t>
            </a:r>
            <a:r>
              <a:rPr lang="en-US" sz="1600" i="1" dirty="0">
                <a:solidFill>
                  <a:schemeClr val="tx1"/>
                </a:solidFill>
              </a:rPr>
              <a:t>;</a:t>
            </a:r>
            <a:endParaRPr lang="sl-SI" sz="1600" i="1" dirty="0">
              <a:solidFill>
                <a:schemeClr val="tx1"/>
              </a:solidFill>
            </a:endParaRPr>
          </a:p>
          <a:p>
            <a:pPr marL="285750" indent="-285750" algn="just">
              <a:buFont typeface="Wingdings" panose="05000000000000000000" pitchFamily="2" charset="2"/>
              <a:buChar char="Ø"/>
            </a:pPr>
            <a:r>
              <a:rPr lang="en-US" sz="1600" i="1" dirty="0" err="1">
                <a:solidFill>
                  <a:schemeClr val="tx1"/>
                </a:solidFill>
              </a:rPr>
              <a:t>usmerja</a:t>
            </a:r>
            <a:r>
              <a:rPr lang="en-US" sz="1600" i="1" dirty="0">
                <a:solidFill>
                  <a:schemeClr val="tx1"/>
                </a:solidFill>
              </a:rPr>
              <a:t> </a:t>
            </a:r>
            <a:r>
              <a:rPr lang="en-US" sz="1600" i="1" dirty="0" err="1">
                <a:solidFill>
                  <a:schemeClr val="tx1"/>
                </a:solidFill>
              </a:rPr>
              <a:t>posameznikovo</a:t>
            </a:r>
            <a:r>
              <a:rPr lang="en-US" sz="1600" i="1" dirty="0">
                <a:solidFill>
                  <a:schemeClr val="tx1"/>
                </a:solidFill>
              </a:rPr>
              <a:t> </a:t>
            </a:r>
            <a:r>
              <a:rPr lang="en-US" sz="1600" i="1" dirty="0" err="1">
                <a:solidFill>
                  <a:schemeClr val="tx1"/>
                </a:solidFill>
              </a:rPr>
              <a:t>delovanje</a:t>
            </a:r>
            <a:r>
              <a:rPr lang="en-US" sz="1600" i="1" dirty="0">
                <a:solidFill>
                  <a:schemeClr val="tx1"/>
                </a:solidFill>
              </a:rPr>
              <a:t> k</a:t>
            </a:r>
            <a:r>
              <a:rPr lang="sl-SI" sz="1600" i="1" dirty="0">
                <a:solidFill>
                  <a:schemeClr val="tx1"/>
                </a:solidFill>
              </a:rPr>
              <a:t> </a:t>
            </a:r>
            <a:r>
              <a:rPr lang="en-US" sz="1600" i="1" dirty="0" err="1">
                <a:solidFill>
                  <a:schemeClr val="tx1"/>
                </a:solidFill>
              </a:rPr>
              <a:t>postavljenim</a:t>
            </a:r>
            <a:r>
              <a:rPr lang="en-US" sz="1600" i="1" dirty="0">
                <a:solidFill>
                  <a:schemeClr val="tx1"/>
                </a:solidFill>
              </a:rPr>
              <a:t> </a:t>
            </a:r>
            <a:r>
              <a:rPr lang="en-US" sz="1600" i="1" dirty="0" err="1">
                <a:solidFill>
                  <a:schemeClr val="tx1"/>
                </a:solidFill>
              </a:rPr>
              <a:t>ciljem</a:t>
            </a:r>
            <a:r>
              <a:rPr lang="en-US" sz="1600" i="1" dirty="0">
                <a:solidFill>
                  <a:schemeClr val="tx1"/>
                </a:solidFill>
              </a:rPr>
              <a:t>;</a:t>
            </a:r>
            <a:endParaRPr lang="sl-SI" sz="1600" i="1" dirty="0">
              <a:solidFill>
                <a:schemeClr val="tx1"/>
              </a:solidFill>
            </a:endParaRPr>
          </a:p>
          <a:p>
            <a:pPr marL="285750" indent="-285750" algn="just">
              <a:buFont typeface="Wingdings" panose="05000000000000000000" pitchFamily="2" charset="2"/>
              <a:buChar char="Ø"/>
            </a:pPr>
            <a:r>
              <a:rPr lang="en-US" sz="1600" i="1" dirty="0" err="1">
                <a:solidFill>
                  <a:schemeClr val="tx1"/>
                </a:solidFill>
              </a:rPr>
              <a:t>vpliva</a:t>
            </a:r>
            <a:r>
              <a:rPr lang="en-US" sz="1600" i="1" dirty="0">
                <a:solidFill>
                  <a:schemeClr val="tx1"/>
                </a:solidFill>
              </a:rPr>
              <a:t> </a:t>
            </a:r>
            <a:r>
              <a:rPr lang="en-US" sz="1600" i="1" dirty="0" err="1">
                <a:solidFill>
                  <a:schemeClr val="tx1"/>
                </a:solidFill>
              </a:rPr>
              <a:t>na</a:t>
            </a:r>
            <a:r>
              <a:rPr lang="en-US" sz="1600" i="1" dirty="0">
                <a:solidFill>
                  <a:schemeClr val="tx1"/>
                </a:solidFill>
              </a:rPr>
              <a:t> </a:t>
            </a:r>
            <a:r>
              <a:rPr lang="en-US" sz="1600" i="1" dirty="0" err="1">
                <a:solidFill>
                  <a:schemeClr val="tx1"/>
                </a:solidFill>
              </a:rPr>
              <a:t>višjo</a:t>
            </a:r>
            <a:r>
              <a:rPr lang="en-US" sz="1600" i="1" dirty="0">
                <a:solidFill>
                  <a:schemeClr val="tx1"/>
                </a:solidFill>
              </a:rPr>
              <a:t> </a:t>
            </a:r>
            <a:r>
              <a:rPr lang="en-US" sz="1600" i="1" dirty="0" err="1">
                <a:solidFill>
                  <a:schemeClr val="tx1"/>
                </a:solidFill>
              </a:rPr>
              <a:t>kvaliteto</a:t>
            </a:r>
            <a:r>
              <a:rPr lang="en-US" sz="1600" i="1" dirty="0">
                <a:solidFill>
                  <a:schemeClr val="tx1"/>
                </a:solidFill>
              </a:rPr>
              <a:t> </a:t>
            </a:r>
            <a:r>
              <a:rPr lang="en-US" sz="1600" i="1" dirty="0" err="1">
                <a:solidFill>
                  <a:schemeClr val="tx1"/>
                </a:solidFill>
              </a:rPr>
              <a:t>dosežkov</a:t>
            </a:r>
            <a:r>
              <a:rPr lang="en-US" sz="1600" i="1" dirty="0">
                <a:solidFill>
                  <a:schemeClr val="tx1"/>
                </a:solidFill>
              </a:rPr>
              <a:t> (</a:t>
            </a:r>
            <a:r>
              <a:rPr lang="en-US" sz="1600" i="1" dirty="0" err="1">
                <a:solidFill>
                  <a:schemeClr val="tx1"/>
                </a:solidFill>
              </a:rPr>
              <a:t>višji</a:t>
            </a:r>
            <a:r>
              <a:rPr lang="en-US" sz="1600" i="1" dirty="0">
                <a:solidFill>
                  <a:schemeClr val="tx1"/>
                </a:solidFill>
              </a:rPr>
              <a:t> </a:t>
            </a:r>
            <a:r>
              <a:rPr lang="en-US" sz="1600" i="1" dirty="0" err="1">
                <a:solidFill>
                  <a:schemeClr val="tx1"/>
                </a:solidFill>
              </a:rPr>
              <a:t>spoznavni</a:t>
            </a:r>
            <a:r>
              <a:rPr lang="en-US" sz="1600" i="1" dirty="0">
                <a:solidFill>
                  <a:schemeClr val="tx1"/>
                </a:solidFill>
              </a:rPr>
              <a:t> </a:t>
            </a:r>
            <a:r>
              <a:rPr lang="en-US" sz="1600" i="1" dirty="0" err="1">
                <a:solidFill>
                  <a:schemeClr val="tx1"/>
                </a:solidFill>
              </a:rPr>
              <a:t>procesi</a:t>
            </a:r>
            <a:r>
              <a:rPr lang="en-US" sz="1600" i="1" dirty="0">
                <a:solidFill>
                  <a:schemeClr val="tx1"/>
                </a:solidFill>
              </a:rPr>
              <a:t>, </a:t>
            </a:r>
            <a:r>
              <a:rPr lang="en-US" sz="1600" i="1" dirty="0" err="1">
                <a:solidFill>
                  <a:schemeClr val="tx1"/>
                </a:solidFill>
              </a:rPr>
              <a:t>razumevanje</a:t>
            </a:r>
            <a:r>
              <a:rPr lang="en-US" sz="1600" i="1" dirty="0">
                <a:solidFill>
                  <a:schemeClr val="tx1"/>
                </a:solidFill>
              </a:rPr>
              <a:t>, </a:t>
            </a:r>
            <a:r>
              <a:rPr lang="en-US" sz="1600" i="1" dirty="0" err="1">
                <a:solidFill>
                  <a:schemeClr val="tx1"/>
                </a:solidFill>
              </a:rPr>
              <a:t>boljša</a:t>
            </a:r>
            <a:r>
              <a:rPr lang="en-US" sz="1600" i="1" dirty="0">
                <a:solidFill>
                  <a:schemeClr val="tx1"/>
                </a:solidFill>
              </a:rPr>
              <a:t> </a:t>
            </a:r>
            <a:r>
              <a:rPr lang="en-US" sz="1600" i="1" dirty="0" err="1">
                <a:solidFill>
                  <a:schemeClr val="tx1"/>
                </a:solidFill>
              </a:rPr>
              <a:t>zapomnitev</a:t>
            </a:r>
            <a:r>
              <a:rPr lang="en-US" sz="1600" i="1" dirty="0">
                <a:solidFill>
                  <a:schemeClr val="tx1"/>
                </a:solidFill>
              </a:rPr>
              <a:t>);</a:t>
            </a:r>
          </a:p>
          <a:p>
            <a:pPr algn="ctr"/>
            <a:endParaRPr lang="en-US" dirty="0">
              <a:solidFill>
                <a:schemeClr val="tx1"/>
              </a:solidFill>
            </a:endParaRPr>
          </a:p>
        </p:txBody>
      </p:sp>
    </p:spTree>
    <p:extLst>
      <p:ext uri="{BB962C8B-B14F-4D97-AF65-F5344CB8AC3E}">
        <p14:creationId xmlns:p14="http://schemas.microsoft.com/office/powerpoint/2010/main" val="1624476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200" b="1" i="1" dirty="0">
                <a:solidFill>
                  <a:srgbClr val="FF0000"/>
                </a:solidFill>
                <a:latin typeface="Comic Sans MS" panose="030F0702030302020204" pitchFamily="66" charset="0"/>
              </a:rPr>
              <a:t>PADEC MOTIVACIJE</a:t>
            </a:r>
            <a:endParaRPr lang="en-US" sz="3200" b="1" i="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35496" y="1412776"/>
            <a:ext cx="9108504" cy="5184576"/>
          </a:xfrm>
        </p:spPr>
        <p:txBody>
          <a:bodyPr>
            <a:normAutofit lnSpcReduction="10000"/>
          </a:bodyPr>
          <a:lstStyle/>
          <a:p>
            <a:pPr marL="0" indent="0">
              <a:buNone/>
            </a:pPr>
            <a:r>
              <a:rPr lang="sl-SI" sz="2400" dirty="0">
                <a:latin typeface="Comic Sans MS" panose="030F0702030302020204" pitchFamily="66" charset="0"/>
              </a:rPr>
              <a:t>Vsak inštruktor mora biti pripravljen na morebiten padec učenčeve motivacije. </a:t>
            </a:r>
          </a:p>
          <a:p>
            <a:pPr marL="0" indent="0">
              <a:buNone/>
            </a:pPr>
            <a:endParaRPr lang="sl-SI" sz="2400" dirty="0">
              <a:latin typeface="Comic Sans MS" panose="030F0702030302020204" pitchFamily="66" charset="0"/>
            </a:endParaRPr>
          </a:p>
          <a:p>
            <a:pPr marL="0" indent="0">
              <a:buNone/>
            </a:pPr>
            <a:r>
              <a:rPr lang="sl-SI" sz="2400" dirty="0">
                <a:latin typeface="Comic Sans MS" panose="030F0702030302020204" pitchFamily="66" charset="0"/>
              </a:rPr>
              <a:t>To se običajno zgodi:</a:t>
            </a:r>
          </a:p>
          <a:p>
            <a:pPr lvl="1">
              <a:buFont typeface="Wingdings" panose="05000000000000000000" pitchFamily="2" charset="2"/>
              <a:buChar char="Ø"/>
            </a:pPr>
            <a:r>
              <a:rPr lang="sl-SI" sz="1600" dirty="0">
                <a:latin typeface="Comic Sans MS" panose="030F0702030302020204" pitchFamily="66" charset="0"/>
              </a:rPr>
              <a:t>začetnemu navdušenju običajno sledi upad motivacije;</a:t>
            </a:r>
          </a:p>
          <a:p>
            <a:pPr lvl="1">
              <a:buFont typeface="Wingdings" panose="05000000000000000000" pitchFamily="2" charset="2"/>
              <a:buChar char="Ø"/>
            </a:pPr>
            <a:r>
              <a:rPr lang="sl-SI" sz="1600" dirty="0">
                <a:latin typeface="Comic Sans MS" panose="030F0702030302020204" pitchFamily="66" charset="0"/>
              </a:rPr>
              <a:t>po doseženem učnem platoju;</a:t>
            </a:r>
          </a:p>
          <a:p>
            <a:pPr lvl="1">
              <a:buFont typeface="Wingdings" panose="05000000000000000000" pitchFamily="2" charset="2"/>
              <a:buChar char="Ø"/>
            </a:pPr>
            <a:r>
              <a:rPr lang="sl-SI" sz="1600" dirty="0">
                <a:latin typeface="Comic Sans MS" panose="030F0702030302020204" pitchFamily="66" charset="0"/>
              </a:rPr>
              <a:t>po prvem samostojnem poletu;</a:t>
            </a:r>
          </a:p>
          <a:p>
            <a:pPr lvl="1">
              <a:buFont typeface="Wingdings" panose="05000000000000000000" pitchFamily="2" charset="2"/>
              <a:buChar char="Ø"/>
            </a:pPr>
            <a:r>
              <a:rPr lang="sl-SI" sz="1600" dirty="0">
                <a:latin typeface="Comic Sans MS" panose="030F0702030302020204" pitchFamily="66" charset="0"/>
              </a:rPr>
              <a:t>po določenem izpitu;</a:t>
            </a:r>
          </a:p>
          <a:p>
            <a:pPr lvl="1">
              <a:buFont typeface="Wingdings" panose="05000000000000000000" pitchFamily="2" charset="2"/>
              <a:buChar char="Ø"/>
            </a:pPr>
            <a:endParaRPr lang="sl-SI" sz="1600" dirty="0">
              <a:latin typeface="Comic Sans MS" panose="030F0702030302020204" pitchFamily="66" charset="0"/>
            </a:endParaRPr>
          </a:p>
          <a:p>
            <a:pPr marL="457200" lvl="1" indent="0">
              <a:buNone/>
            </a:pPr>
            <a:endParaRPr lang="sl-SI" sz="1600" dirty="0">
              <a:latin typeface="Comic Sans MS" panose="030F0702030302020204" pitchFamily="66" charset="0"/>
            </a:endParaRPr>
          </a:p>
          <a:p>
            <a:pPr>
              <a:buFont typeface="Wingdings" panose="05000000000000000000" pitchFamily="2" charset="2"/>
              <a:buChar char="Ø"/>
            </a:pPr>
            <a:r>
              <a:rPr lang="sl-SI" sz="2000" dirty="0">
                <a:latin typeface="Comic Sans MS" panose="030F0702030302020204" pitchFamily="66" charset="0"/>
              </a:rPr>
              <a:t>Upad motivacije se običajno odraža v:</a:t>
            </a:r>
          </a:p>
          <a:p>
            <a:pPr lvl="1">
              <a:buFont typeface="Wingdings" panose="05000000000000000000" pitchFamily="2" charset="2"/>
              <a:buChar char="Ø"/>
            </a:pPr>
            <a:r>
              <a:rPr lang="sl-SI" sz="1600" dirty="0">
                <a:latin typeface="Comic Sans MS" panose="030F0702030302020204" pitchFamily="66" charset="0"/>
              </a:rPr>
              <a:t>odnosu do letenja;</a:t>
            </a:r>
          </a:p>
          <a:p>
            <a:pPr lvl="1">
              <a:buFont typeface="Wingdings" panose="05000000000000000000" pitchFamily="2" charset="2"/>
              <a:buChar char="Ø"/>
            </a:pPr>
            <a:r>
              <a:rPr lang="sl-SI" sz="1600" dirty="0">
                <a:latin typeface="Comic Sans MS" panose="030F0702030302020204" pitchFamily="66" charset="0"/>
              </a:rPr>
              <a:t>Odnosu do tehnike;</a:t>
            </a:r>
          </a:p>
          <a:p>
            <a:pPr lvl="1">
              <a:buFont typeface="Wingdings" panose="05000000000000000000" pitchFamily="2" charset="2"/>
              <a:buChar char="Ø"/>
            </a:pPr>
            <a:r>
              <a:rPr lang="sl-SI" sz="1600" dirty="0">
                <a:latin typeface="Comic Sans MS" panose="030F0702030302020204" pitchFamily="66" charset="0"/>
              </a:rPr>
              <a:t>Odnosu do sošolcev;</a:t>
            </a:r>
          </a:p>
          <a:p>
            <a:pPr lvl="1">
              <a:buFont typeface="Wingdings" panose="05000000000000000000" pitchFamily="2" charset="2"/>
              <a:buChar char="Ø"/>
            </a:pPr>
            <a:endParaRPr lang="sl-SI" sz="1600" dirty="0">
              <a:latin typeface="Comic Sans MS" panose="030F0702030302020204" pitchFamily="66" charset="0"/>
            </a:endParaRPr>
          </a:p>
          <a:p>
            <a:pPr marL="0" indent="0">
              <a:buNone/>
            </a:pPr>
            <a:r>
              <a:rPr lang="sl-SI" sz="2000" i="1" dirty="0">
                <a:solidFill>
                  <a:srgbClr val="00B050"/>
                </a:solidFill>
                <a:latin typeface="Comic Sans MS" panose="030F0702030302020204" pitchFamily="66" charset="0"/>
              </a:rPr>
              <a:t>V takem primeru mora inštruktor povrniti motivacijo učencu, tako da ga spomni na njegove cilje, vrednote, želje…</a:t>
            </a:r>
          </a:p>
        </p:txBody>
      </p:sp>
    </p:spTree>
    <p:extLst>
      <p:ext uri="{BB962C8B-B14F-4D97-AF65-F5344CB8AC3E}">
        <p14:creationId xmlns:p14="http://schemas.microsoft.com/office/powerpoint/2010/main" val="375012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b="1" dirty="0">
                <a:solidFill>
                  <a:srgbClr val="FF0000"/>
                </a:solidFill>
              </a:rPr>
              <a:t>ODNOS UČENEC - INŠTRUKTOR</a:t>
            </a:r>
          </a:p>
        </p:txBody>
      </p:sp>
      <p:sp>
        <p:nvSpPr>
          <p:cNvPr id="3" name="Content Placeholder 2"/>
          <p:cNvSpPr>
            <a:spLocks noGrp="1"/>
          </p:cNvSpPr>
          <p:nvPr>
            <p:ph idx="1"/>
          </p:nvPr>
        </p:nvSpPr>
        <p:spPr>
          <a:xfrm>
            <a:off x="107504" y="4725144"/>
            <a:ext cx="9036496" cy="1900808"/>
          </a:xfrm>
        </p:spPr>
        <p:txBody>
          <a:bodyPr>
            <a:normAutofit/>
          </a:bodyPr>
          <a:lstStyle/>
          <a:p>
            <a:pPr marL="0" indent="0" algn="ctr">
              <a:buNone/>
            </a:pPr>
            <a:r>
              <a:rPr lang="sl-SI" sz="3600" dirty="0">
                <a:solidFill>
                  <a:schemeClr val="tx2">
                    <a:lumMod val="75000"/>
                  </a:schemeClr>
                </a:solidFill>
              </a:rPr>
              <a:t>Komunikacija med UČENCEM in INŠTRUKTORJEM mora potekati DVOSMERNO!</a:t>
            </a:r>
          </a:p>
        </p:txBody>
      </p:sp>
      <p:sp>
        <p:nvSpPr>
          <p:cNvPr id="4" name="Rounded Rectangle 3"/>
          <p:cNvSpPr/>
          <p:nvPr/>
        </p:nvSpPr>
        <p:spPr>
          <a:xfrm>
            <a:off x="251520" y="1556792"/>
            <a:ext cx="3528392" cy="2448272"/>
          </a:xfrm>
          <a:prstGeom prst="roundRect">
            <a:avLst/>
          </a:prstGeom>
          <a:solidFill>
            <a:schemeClr val="accent6">
              <a:lumMod val="75000"/>
              <a:alpha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dirty="0"/>
              <a:t>Vsak človek ima glede na osebnost svoj stil učenja.</a:t>
            </a:r>
          </a:p>
        </p:txBody>
      </p:sp>
      <p:sp>
        <p:nvSpPr>
          <p:cNvPr id="5" name="Rounded Rectangle 4"/>
          <p:cNvSpPr/>
          <p:nvPr/>
        </p:nvSpPr>
        <p:spPr>
          <a:xfrm>
            <a:off x="5292080" y="1576114"/>
            <a:ext cx="3528392" cy="2448272"/>
          </a:xfrm>
          <a:prstGeom prst="roundRect">
            <a:avLst/>
          </a:prstGeom>
          <a:solidFill>
            <a:schemeClr val="accent3">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dirty="0"/>
              <a:t>Učitelj naj stil poučevanja prilagodi učencu.</a:t>
            </a:r>
          </a:p>
          <a:p>
            <a:pPr algn="ctr"/>
            <a:endParaRPr lang="sl-SI" sz="3200" dirty="0"/>
          </a:p>
        </p:txBody>
      </p:sp>
      <p:sp>
        <p:nvSpPr>
          <p:cNvPr id="6" name="Right Arrow 5"/>
          <p:cNvSpPr/>
          <p:nvPr/>
        </p:nvSpPr>
        <p:spPr>
          <a:xfrm>
            <a:off x="3953406" y="2276872"/>
            <a:ext cx="1224136" cy="36004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Right Arrow 6"/>
          <p:cNvSpPr/>
          <p:nvPr/>
        </p:nvSpPr>
        <p:spPr>
          <a:xfrm rot="10800000">
            <a:off x="3923928" y="2996952"/>
            <a:ext cx="1224136" cy="36004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079558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52" y="3473"/>
            <a:ext cx="8229600" cy="1143000"/>
          </a:xfrm>
        </p:spPr>
        <p:txBody>
          <a:bodyPr>
            <a:normAutofit/>
          </a:bodyPr>
          <a:lstStyle/>
          <a:p>
            <a:r>
              <a:rPr lang="sl-SI" sz="3200" b="1" i="1" dirty="0">
                <a:solidFill>
                  <a:srgbClr val="FF0000"/>
                </a:solidFill>
                <a:latin typeface="Comic Sans MS" panose="030F0702030302020204" pitchFamily="66" charset="0"/>
              </a:rPr>
              <a:t>UČNI TRANSFER</a:t>
            </a:r>
            <a:endParaRPr lang="en-US" sz="3200" b="1" i="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55959" y="836712"/>
            <a:ext cx="9144000" cy="1152127"/>
          </a:xfrm>
        </p:spPr>
        <p:txBody>
          <a:bodyPr>
            <a:normAutofit/>
          </a:bodyPr>
          <a:lstStyle/>
          <a:p>
            <a:pPr marL="0" indent="0" algn="just">
              <a:buNone/>
            </a:pPr>
            <a:r>
              <a:rPr lang="sl-SI" sz="2400" i="1" dirty="0">
                <a:latin typeface="Comic Sans MS" panose="030F0702030302020204" pitchFamily="66" charset="0"/>
              </a:rPr>
              <a:t>Je proces pri katerem ima eno naučeno znanje vpliv na drugo znanje. </a:t>
            </a:r>
            <a:endParaRPr lang="en-US" sz="2400" i="1" dirty="0">
              <a:latin typeface="Comic Sans MS" panose="030F0702030302020204" pitchFamily="66" charset="0"/>
            </a:endParaRPr>
          </a:p>
        </p:txBody>
      </p:sp>
      <p:sp>
        <p:nvSpPr>
          <p:cNvPr id="4" name="Rounded Rectangle 3"/>
          <p:cNvSpPr/>
          <p:nvPr/>
        </p:nvSpPr>
        <p:spPr>
          <a:xfrm>
            <a:off x="141462" y="1844824"/>
            <a:ext cx="4104456" cy="2808312"/>
          </a:xfrm>
          <a:prstGeom prst="roundRect">
            <a:avLst/>
          </a:prstGeom>
          <a:solidFill>
            <a:schemeClr val="accent6">
              <a:lumMod val="60000"/>
              <a:lumOff val="40000"/>
              <a:alpha val="52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i="1" dirty="0">
                <a:solidFill>
                  <a:srgbClr val="FF0000"/>
                </a:solidFill>
              </a:rPr>
              <a:t>POZITIVNI UČNI </a:t>
            </a:r>
            <a:r>
              <a:rPr lang="sl-SI" b="1" i="1" dirty="0" err="1">
                <a:solidFill>
                  <a:srgbClr val="FF0000"/>
                </a:solidFill>
              </a:rPr>
              <a:t>UČNI</a:t>
            </a:r>
            <a:r>
              <a:rPr lang="sl-SI" b="1" i="1" dirty="0">
                <a:solidFill>
                  <a:srgbClr val="FF0000"/>
                </a:solidFill>
              </a:rPr>
              <a:t> TRANFER</a:t>
            </a:r>
          </a:p>
          <a:p>
            <a:pPr algn="just"/>
            <a:endParaRPr lang="sl-SI" dirty="0">
              <a:solidFill>
                <a:srgbClr val="FF0000"/>
              </a:solidFill>
            </a:endParaRPr>
          </a:p>
          <a:p>
            <a:pPr marL="285750" indent="-285750" algn="just">
              <a:buFont typeface="Wingdings" panose="05000000000000000000" pitchFamily="2" charset="2"/>
              <a:buChar char="Ø"/>
            </a:pPr>
            <a:r>
              <a:rPr lang="sl-SI" dirty="0">
                <a:solidFill>
                  <a:schemeClr val="tx1"/>
                </a:solidFill>
              </a:rPr>
              <a:t>Gre za pozitivne učinke prejšnjega učenja na nadaljnje učenje.</a:t>
            </a:r>
          </a:p>
          <a:p>
            <a:pPr marL="285750" indent="-285750" algn="just">
              <a:buFont typeface="Wingdings" panose="05000000000000000000" pitchFamily="2" charset="2"/>
              <a:buChar char="Ø"/>
            </a:pPr>
            <a:endParaRPr lang="sl-SI" dirty="0">
              <a:solidFill>
                <a:schemeClr val="tx1"/>
              </a:solidFill>
            </a:endParaRPr>
          </a:p>
          <a:p>
            <a:pPr algn="just"/>
            <a:r>
              <a:rPr lang="sl-SI" sz="1400" i="1" dirty="0">
                <a:solidFill>
                  <a:schemeClr val="tx1"/>
                </a:solidFill>
              </a:rPr>
              <a:t>(Npr. Učenec je bil pred pričetkom šolanja modelar. Pridobljeno znanje mu močno pomaga pri hitrejšem napredovanju in razumevanju delovanja komand letala.)</a:t>
            </a:r>
            <a:endParaRPr lang="en-US" sz="1400" i="1" dirty="0">
              <a:solidFill>
                <a:schemeClr val="tx1"/>
              </a:solidFill>
            </a:endParaRPr>
          </a:p>
        </p:txBody>
      </p:sp>
      <p:sp>
        <p:nvSpPr>
          <p:cNvPr id="5" name="Rounded Rectangle 4"/>
          <p:cNvSpPr/>
          <p:nvPr/>
        </p:nvSpPr>
        <p:spPr>
          <a:xfrm>
            <a:off x="4616896" y="1844824"/>
            <a:ext cx="4104456" cy="2808312"/>
          </a:xfrm>
          <a:prstGeom prst="roundRect">
            <a:avLst/>
          </a:prstGeom>
          <a:solidFill>
            <a:schemeClr val="accent5">
              <a:lumMod val="40000"/>
              <a:lumOff val="60000"/>
              <a:alpha val="52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b="1" i="1" dirty="0">
              <a:solidFill>
                <a:schemeClr val="accent3">
                  <a:lumMod val="75000"/>
                </a:schemeClr>
              </a:solidFill>
            </a:endParaRPr>
          </a:p>
          <a:p>
            <a:pPr algn="ctr"/>
            <a:r>
              <a:rPr lang="sl-SI" b="1" i="1" dirty="0">
                <a:solidFill>
                  <a:schemeClr val="accent3">
                    <a:lumMod val="75000"/>
                  </a:schemeClr>
                </a:solidFill>
              </a:rPr>
              <a:t>NEGATIVNI UČNI TRANSFER</a:t>
            </a:r>
          </a:p>
          <a:p>
            <a:pPr algn="ctr"/>
            <a:endParaRPr lang="sl-SI" b="1" i="1" dirty="0">
              <a:solidFill>
                <a:schemeClr val="accent3">
                  <a:lumMod val="75000"/>
                </a:schemeClr>
              </a:solidFill>
            </a:endParaRPr>
          </a:p>
          <a:p>
            <a:pPr marL="285750" indent="-285750" algn="just">
              <a:buFont typeface="Wingdings" panose="05000000000000000000" pitchFamily="2" charset="2"/>
              <a:buChar char="Ø"/>
            </a:pPr>
            <a:r>
              <a:rPr lang="sl-SI" dirty="0">
                <a:solidFill>
                  <a:schemeClr val="tx1"/>
                </a:solidFill>
              </a:rPr>
              <a:t>Prejšnje znanje in izkušnje negativno vplivajo na nadaljnje učenje.</a:t>
            </a:r>
          </a:p>
          <a:p>
            <a:pPr marL="285750" indent="-285750" algn="just">
              <a:buFont typeface="Wingdings" panose="05000000000000000000" pitchFamily="2" charset="2"/>
              <a:buChar char="Ø"/>
            </a:pPr>
            <a:endParaRPr lang="sl-SI" dirty="0">
              <a:solidFill>
                <a:schemeClr val="tx1"/>
              </a:solidFill>
            </a:endParaRPr>
          </a:p>
          <a:p>
            <a:pPr algn="just"/>
            <a:r>
              <a:rPr lang="sl-SI" sz="1400" i="1" dirty="0">
                <a:solidFill>
                  <a:schemeClr val="tx1"/>
                </a:solidFill>
              </a:rPr>
              <a:t>(Npr. Učenec je pred šolanjem za pilota letel z zmaji, ki imajo komande obratne ko v letalu. V kritični situaciji bo učenec reagiral kot je bilo prej naučeno.)</a:t>
            </a:r>
            <a:endParaRPr lang="en-US" sz="1400" i="1" dirty="0">
              <a:solidFill>
                <a:schemeClr val="tx1"/>
              </a:solidFill>
            </a:endParaRPr>
          </a:p>
        </p:txBody>
      </p:sp>
      <p:sp>
        <p:nvSpPr>
          <p:cNvPr id="6" name="Rounded Rectangle 5"/>
          <p:cNvSpPr/>
          <p:nvPr/>
        </p:nvSpPr>
        <p:spPr>
          <a:xfrm>
            <a:off x="130399" y="4869160"/>
            <a:ext cx="8590953" cy="1584176"/>
          </a:xfrm>
          <a:prstGeom prst="roundRect">
            <a:avLst/>
          </a:prstGeom>
          <a:solidFill>
            <a:schemeClr val="accent3">
              <a:lumMod val="60000"/>
              <a:lumOff val="40000"/>
              <a:alpha val="62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l-SI" b="1" i="1" dirty="0">
                <a:solidFill>
                  <a:srgbClr val="FF0000"/>
                </a:solidFill>
              </a:rPr>
              <a:t>NALOGE INŠTRUKTORJA</a:t>
            </a:r>
          </a:p>
          <a:p>
            <a:pPr marL="285750" indent="-285750" algn="just">
              <a:buFont typeface="Wingdings" panose="05000000000000000000" pitchFamily="2" charset="2"/>
              <a:buChar char="Ø"/>
            </a:pPr>
            <a:r>
              <a:rPr lang="sl-SI" sz="1600" dirty="0">
                <a:solidFill>
                  <a:schemeClr val="tx1"/>
                </a:solidFill>
              </a:rPr>
              <a:t>transfer znanja mora biti načrtovan. Možnost uspešne izvedbe vaje se s tem močno poveča</a:t>
            </a:r>
            <a:r>
              <a:rPr lang="sl-SI" sz="1600" b="1" dirty="0">
                <a:solidFill>
                  <a:schemeClr val="tx1"/>
                </a:solidFill>
              </a:rPr>
              <a:t>;</a:t>
            </a:r>
          </a:p>
          <a:p>
            <a:pPr marL="285750" indent="-285750" algn="just">
              <a:buFont typeface="Wingdings" panose="05000000000000000000" pitchFamily="2" charset="2"/>
              <a:buChar char="Ø"/>
            </a:pPr>
            <a:r>
              <a:rPr lang="sl-SI" sz="1600" dirty="0">
                <a:solidFill>
                  <a:schemeClr val="tx1"/>
                </a:solidFill>
              </a:rPr>
              <a:t>poskrbeti mora, da učenec razume, da kar se je naučil v eni vaji lahko uporabi pri izvajanju druge vaje;</a:t>
            </a:r>
          </a:p>
          <a:p>
            <a:pPr marL="285750" indent="-285750" algn="just">
              <a:buFont typeface="Wingdings" panose="05000000000000000000" pitchFamily="2" charset="2"/>
              <a:buChar char="Ø"/>
            </a:pPr>
            <a:r>
              <a:rPr lang="sl-SI" sz="1600" dirty="0">
                <a:solidFill>
                  <a:schemeClr val="tx1"/>
                </a:solidFill>
              </a:rPr>
              <a:t>poskrbeti mora, da učenec dobro razume snov, saj le ta način omogoča dober transfer znanja;</a:t>
            </a:r>
          </a:p>
          <a:p>
            <a:pPr marL="285750" indent="-285750" algn="just">
              <a:buFont typeface="Wingdings" panose="05000000000000000000" pitchFamily="2" charset="2"/>
              <a:buChar char="Ø"/>
            </a:pPr>
            <a:r>
              <a:rPr lang="sl-SI" sz="1600" dirty="0">
                <a:solidFill>
                  <a:schemeClr val="tx1"/>
                </a:solidFill>
              </a:rPr>
              <a:t>poskrbeti mora, da bodo vaje omogočale uporabo transferja znanja tako, da to učenec opazi.</a:t>
            </a:r>
            <a:endParaRPr lang="en-US" sz="1600" dirty="0">
              <a:solidFill>
                <a:schemeClr val="tx1"/>
              </a:solidFill>
            </a:endParaRPr>
          </a:p>
        </p:txBody>
      </p:sp>
    </p:spTree>
    <p:extLst>
      <p:ext uri="{BB962C8B-B14F-4D97-AF65-F5344CB8AC3E}">
        <p14:creationId xmlns:p14="http://schemas.microsoft.com/office/powerpoint/2010/main" val="2784784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200" b="1" i="1" dirty="0">
                <a:solidFill>
                  <a:srgbClr val="FF0000"/>
                </a:solidFill>
                <a:latin typeface="Comic Sans MS" panose="030F0702030302020204" pitchFamily="66" charset="0"/>
              </a:rPr>
              <a:t>VPLIV TEKMOVALNOSTI NA UČENJE</a:t>
            </a:r>
            <a:endParaRPr lang="en-US" sz="3200" b="1" i="1" dirty="0">
              <a:solidFill>
                <a:srgbClr val="FF0000"/>
              </a:solidFill>
              <a:latin typeface="Comic Sans MS" panose="030F0702030302020204" pitchFamily="66" charset="0"/>
            </a:endParaRPr>
          </a:p>
        </p:txBody>
      </p:sp>
      <p:sp>
        <p:nvSpPr>
          <p:cNvPr id="5" name="Rounded Rectangle 4"/>
          <p:cNvSpPr/>
          <p:nvPr/>
        </p:nvSpPr>
        <p:spPr>
          <a:xfrm>
            <a:off x="251520" y="1484784"/>
            <a:ext cx="4104456" cy="2520280"/>
          </a:xfrm>
          <a:prstGeom prst="roundRect">
            <a:avLst/>
          </a:prstGeom>
          <a:solidFill>
            <a:schemeClr val="accent6">
              <a:lumMod val="60000"/>
              <a:lumOff val="40000"/>
              <a:alpha val="52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i="1" dirty="0">
                <a:solidFill>
                  <a:srgbClr val="FF0000"/>
                </a:solidFill>
                <a:latin typeface="Comic Sans MS" panose="030F0702030302020204" pitchFamily="66" charset="0"/>
              </a:rPr>
              <a:t>POZITIVNI VPLIV</a:t>
            </a:r>
            <a:endParaRPr lang="sl-SI" dirty="0">
              <a:solidFill>
                <a:srgbClr val="FF0000"/>
              </a:solidFill>
              <a:latin typeface="Comic Sans MS" panose="030F0702030302020204" pitchFamily="66" charset="0"/>
            </a:endParaRPr>
          </a:p>
          <a:p>
            <a:pPr marL="285750" indent="-285750" algn="just">
              <a:buFont typeface="Wingdings" panose="05000000000000000000" pitchFamily="2" charset="2"/>
              <a:buChar char="Ø"/>
            </a:pPr>
            <a:endParaRPr lang="sl-SI" sz="1600" dirty="0">
              <a:solidFill>
                <a:schemeClr val="tx1"/>
              </a:solidFill>
            </a:endParaRPr>
          </a:p>
          <a:p>
            <a:pPr marL="285750" indent="-285750" algn="just">
              <a:buFont typeface="Wingdings" panose="05000000000000000000" pitchFamily="2" charset="2"/>
              <a:buChar char="Ø"/>
            </a:pPr>
            <a:r>
              <a:rPr lang="sl-SI" sz="1600" dirty="0">
                <a:solidFill>
                  <a:schemeClr val="tx1"/>
                </a:solidFill>
              </a:rPr>
              <a:t>Povečuje motivacijo za doseganje cilja;</a:t>
            </a:r>
          </a:p>
          <a:p>
            <a:pPr marL="285750" indent="-285750" algn="just">
              <a:buFont typeface="Wingdings" panose="05000000000000000000" pitchFamily="2" charset="2"/>
              <a:buChar char="Ø"/>
            </a:pPr>
            <a:r>
              <a:rPr lang="sl-SI" sz="1600" i="1" dirty="0">
                <a:solidFill>
                  <a:schemeClr val="tx1"/>
                </a:solidFill>
              </a:rPr>
              <a:t>Udeleženci vajo izvedejo bolje in na višjem nivoju kot bi jo sicer;</a:t>
            </a:r>
          </a:p>
          <a:p>
            <a:pPr marL="285750" indent="-285750" algn="just">
              <a:buFont typeface="Wingdings" panose="05000000000000000000" pitchFamily="2" charset="2"/>
              <a:buChar char="Ø"/>
            </a:pPr>
            <a:r>
              <a:rPr lang="sl-SI" sz="1600" i="1" dirty="0">
                <a:solidFill>
                  <a:schemeClr val="tx1"/>
                </a:solidFill>
              </a:rPr>
              <a:t>Boljši učenci napredujejo hitreje in možno je lažje odkrivanje talentov.</a:t>
            </a:r>
          </a:p>
        </p:txBody>
      </p:sp>
      <p:sp>
        <p:nvSpPr>
          <p:cNvPr id="7" name="Rounded Rectangle 6"/>
          <p:cNvSpPr/>
          <p:nvPr/>
        </p:nvSpPr>
        <p:spPr>
          <a:xfrm>
            <a:off x="4616896" y="1491283"/>
            <a:ext cx="4104456" cy="2513781"/>
          </a:xfrm>
          <a:prstGeom prst="roundRect">
            <a:avLst/>
          </a:prstGeom>
          <a:solidFill>
            <a:schemeClr val="accent5">
              <a:lumMod val="40000"/>
              <a:lumOff val="60000"/>
              <a:alpha val="52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b="1" i="1" dirty="0">
              <a:solidFill>
                <a:schemeClr val="accent3">
                  <a:lumMod val="75000"/>
                </a:schemeClr>
              </a:solidFill>
            </a:endParaRPr>
          </a:p>
          <a:p>
            <a:pPr algn="ctr"/>
            <a:r>
              <a:rPr lang="sl-SI" b="1" i="1" dirty="0">
                <a:solidFill>
                  <a:schemeClr val="accent3">
                    <a:lumMod val="75000"/>
                  </a:schemeClr>
                </a:solidFill>
                <a:latin typeface="Comic Sans MS" panose="030F0702030302020204" pitchFamily="66" charset="0"/>
              </a:rPr>
              <a:t>NEGATIVNI VPLIV</a:t>
            </a:r>
          </a:p>
          <a:p>
            <a:pPr algn="just"/>
            <a:endParaRPr lang="sl-SI" sz="1600" dirty="0">
              <a:solidFill>
                <a:schemeClr val="tx1"/>
              </a:solidFill>
            </a:endParaRPr>
          </a:p>
          <a:p>
            <a:pPr marL="285750" indent="-285750" algn="just">
              <a:buFont typeface="Wingdings" panose="05000000000000000000" pitchFamily="2" charset="2"/>
              <a:buChar char="Ø"/>
            </a:pPr>
            <a:r>
              <a:rPr lang="sl-SI" sz="1600" dirty="0">
                <a:solidFill>
                  <a:schemeClr val="tx1"/>
                </a:solidFill>
              </a:rPr>
              <a:t>Pri slabših učencih lahko pride do močnega padca motivacije;</a:t>
            </a:r>
          </a:p>
          <a:p>
            <a:pPr marL="285750" indent="-285750" algn="just">
              <a:buFont typeface="Wingdings" panose="05000000000000000000" pitchFamily="2" charset="2"/>
              <a:buChar char="Ø"/>
            </a:pPr>
            <a:r>
              <a:rPr lang="sl-SI" sz="1600" i="1" dirty="0">
                <a:solidFill>
                  <a:schemeClr val="tx1"/>
                </a:solidFill>
              </a:rPr>
              <a:t>Vaje se izvajajo hitreje in obstaja možnost večjih napak kot sicer</a:t>
            </a:r>
          </a:p>
          <a:p>
            <a:pPr marL="285750" indent="-285750" algn="just">
              <a:buFont typeface="Wingdings" panose="05000000000000000000" pitchFamily="2" charset="2"/>
              <a:buChar char="Ø"/>
            </a:pPr>
            <a:r>
              <a:rPr lang="sl-SI" sz="1600" i="1" dirty="0">
                <a:solidFill>
                  <a:schemeClr val="tx1"/>
                </a:solidFill>
              </a:rPr>
              <a:t>Pojavi se negativno ozračje v skupini, kar močno otežuje delo inštruktorju.</a:t>
            </a:r>
            <a:endParaRPr lang="en-US" sz="1600" i="1" dirty="0">
              <a:solidFill>
                <a:schemeClr val="tx1"/>
              </a:solidFill>
            </a:endParaRPr>
          </a:p>
        </p:txBody>
      </p:sp>
      <p:sp>
        <p:nvSpPr>
          <p:cNvPr id="8" name="Rounded Rectangle 7"/>
          <p:cNvSpPr/>
          <p:nvPr/>
        </p:nvSpPr>
        <p:spPr>
          <a:xfrm>
            <a:off x="368424" y="4293096"/>
            <a:ext cx="8496944" cy="2304256"/>
          </a:xfrm>
          <a:prstGeom prst="roundRect">
            <a:avLst/>
          </a:prstGeom>
          <a:solidFill>
            <a:srgbClr val="FFC000">
              <a:alpha val="21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i="1" dirty="0">
                <a:solidFill>
                  <a:srgbClr val="FF0000"/>
                </a:solidFill>
                <a:latin typeface="Comic Sans MS" panose="030F0702030302020204" pitchFamily="66" charset="0"/>
              </a:rPr>
              <a:t>Praktično v vsaki skupini učencev se pojavi tekmovalnost med njenimi člani. </a:t>
            </a:r>
          </a:p>
          <a:p>
            <a:pPr algn="just"/>
            <a:endParaRPr lang="sl-SI" i="1" dirty="0">
              <a:solidFill>
                <a:srgbClr val="FF0000"/>
              </a:solidFill>
              <a:latin typeface="Comic Sans MS" panose="030F0702030302020204" pitchFamily="66" charset="0"/>
            </a:endParaRPr>
          </a:p>
          <a:p>
            <a:pPr algn="just"/>
            <a:r>
              <a:rPr lang="sl-SI" b="1" i="1" dirty="0">
                <a:solidFill>
                  <a:srgbClr val="FF0000"/>
                </a:solidFill>
                <a:latin typeface="Comic Sans MS" panose="030F0702030302020204" pitchFamily="66" charset="0"/>
              </a:rPr>
              <a:t>Inštruktor mora:</a:t>
            </a:r>
          </a:p>
          <a:p>
            <a:pPr marL="285750" indent="-285750" algn="just">
              <a:buFont typeface="Wingdings" panose="05000000000000000000" pitchFamily="2" charset="2"/>
              <a:buChar char="v"/>
            </a:pPr>
            <a:r>
              <a:rPr lang="sl-SI" sz="1600" i="1" dirty="0">
                <a:solidFill>
                  <a:schemeClr val="tx1"/>
                </a:solidFill>
                <a:latin typeface="Comic Sans MS" panose="030F0702030302020204" pitchFamily="66" charset="0"/>
              </a:rPr>
              <a:t>Nadzorovati pojava tekmovalnosti, ker v zdravi meri pospešuje napredovanje učencev;</a:t>
            </a:r>
          </a:p>
          <a:p>
            <a:pPr marL="285750" indent="-285750" algn="just">
              <a:buFont typeface="Wingdings" panose="05000000000000000000" pitchFamily="2" charset="2"/>
              <a:buChar char="v"/>
            </a:pPr>
            <a:r>
              <a:rPr lang="sl-SI" sz="1600" i="1" dirty="0">
                <a:solidFill>
                  <a:schemeClr val="tx1"/>
                </a:solidFill>
                <a:latin typeface="Comic Sans MS" panose="030F0702030302020204" pitchFamily="66" charset="0"/>
              </a:rPr>
              <a:t>Učence podučiti  o vplivu tekmovalnosti in jim predstaviti cilje, katere morajo doseči ter pozvati na medsebojno sodelovanje in pomoč.</a:t>
            </a:r>
          </a:p>
          <a:p>
            <a:pPr algn="just"/>
            <a:endParaRPr lang="en-US" i="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546737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9776"/>
            <a:ext cx="8229600" cy="1143000"/>
          </a:xfrm>
        </p:spPr>
        <p:txBody>
          <a:bodyPr>
            <a:normAutofit/>
          </a:bodyPr>
          <a:lstStyle/>
          <a:p>
            <a:r>
              <a:rPr lang="sl-SI" sz="3200" b="1" i="1" dirty="0">
                <a:solidFill>
                  <a:srgbClr val="FF0000"/>
                </a:solidFill>
                <a:latin typeface="Comic Sans MS" panose="030F0702030302020204" pitchFamily="66" charset="0"/>
              </a:rPr>
              <a:t>OSTALI VPLIVI NA UČENJE</a:t>
            </a:r>
            <a:endParaRPr lang="en-US" sz="3200" b="1" i="1" dirty="0">
              <a:solidFill>
                <a:srgbClr val="FF0000"/>
              </a:solidFill>
              <a:latin typeface="Comic Sans MS" panose="030F0702030302020204" pitchFamily="66" charset="0"/>
            </a:endParaRPr>
          </a:p>
        </p:txBody>
      </p:sp>
      <p:sp>
        <p:nvSpPr>
          <p:cNvPr id="4" name="Rounded Rectangle 3"/>
          <p:cNvSpPr/>
          <p:nvPr/>
        </p:nvSpPr>
        <p:spPr>
          <a:xfrm>
            <a:off x="179512" y="1628800"/>
            <a:ext cx="2736304" cy="1368152"/>
          </a:xfrm>
          <a:prstGeom prst="roundRect">
            <a:avLst/>
          </a:prstGeom>
          <a:solidFill>
            <a:srgbClr val="92D050">
              <a:alpha val="41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rgbClr val="FF0000"/>
                </a:solidFill>
                <a:latin typeface="Comic Sans MS" panose="030F0702030302020204" pitchFamily="66" charset="0"/>
              </a:rPr>
              <a:t>SAMOPODOBA</a:t>
            </a:r>
          </a:p>
          <a:p>
            <a:pPr marL="285750" indent="-285750" algn="just">
              <a:buFont typeface="Wingdings" panose="05000000000000000000" pitchFamily="2" charset="2"/>
              <a:buChar char="v"/>
            </a:pPr>
            <a:r>
              <a:rPr lang="sl-SI" sz="1600" dirty="0">
                <a:solidFill>
                  <a:schemeClr val="tx1"/>
                </a:solidFill>
              </a:rPr>
              <a:t>kako vidim samega sebe;</a:t>
            </a:r>
          </a:p>
          <a:p>
            <a:pPr marL="285750" indent="-285750" algn="just">
              <a:buFont typeface="Wingdings" panose="05000000000000000000" pitchFamily="2" charset="2"/>
              <a:buChar char="v"/>
            </a:pPr>
            <a:r>
              <a:rPr lang="sl-SI" sz="1600" dirty="0">
                <a:solidFill>
                  <a:schemeClr val="tx1"/>
                </a:solidFill>
              </a:rPr>
              <a:t>kakšen bi želel biti;</a:t>
            </a:r>
          </a:p>
          <a:p>
            <a:pPr marL="285750" indent="-285750" algn="just">
              <a:buFont typeface="Wingdings" panose="05000000000000000000" pitchFamily="2" charset="2"/>
              <a:buChar char="v"/>
            </a:pPr>
            <a:r>
              <a:rPr lang="sl-SI" sz="1600" dirty="0">
                <a:solidFill>
                  <a:schemeClr val="tx1"/>
                </a:solidFill>
              </a:rPr>
              <a:t>kako me vidijo drugi.</a:t>
            </a:r>
            <a:endParaRPr lang="en-US" sz="1600" dirty="0">
              <a:solidFill>
                <a:schemeClr val="tx1"/>
              </a:solidFill>
            </a:endParaRPr>
          </a:p>
        </p:txBody>
      </p:sp>
      <p:sp>
        <p:nvSpPr>
          <p:cNvPr id="5" name="Rounded Rectangle 4"/>
          <p:cNvSpPr/>
          <p:nvPr/>
        </p:nvSpPr>
        <p:spPr>
          <a:xfrm>
            <a:off x="755576" y="5085183"/>
            <a:ext cx="2736304" cy="1363577"/>
          </a:xfrm>
          <a:prstGeom prst="roundRect">
            <a:avLst/>
          </a:prstGeom>
          <a:solidFill>
            <a:schemeClr val="tx2">
              <a:lumMod val="60000"/>
              <a:lumOff val="40000"/>
              <a:alpha val="41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rgbClr val="FF0000"/>
                </a:solidFill>
                <a:latin typeface="Comic Sans MS" panose="030F0702030302020204" pitchFamily="66" charset="0"/>
              </a:rPr>
              <a:t>STRAH</a:t>
            </a:r>
          </a:p>
          <a:p>
            <a:pPr marL="285750" indent="-285750" algn="just">
              <a:buFont typeface="Wingdings" panose="05000000000000000000" pitchFamily="2" charset="2"/>
              <a:buChar char="v"/>
            </a:pPr>
            <a:r>
              <a:rPr lang="sl-SI" sz="1600" dirty="0">
                <a:solidFill>
                  <a:schemeClr val="tx1"/>
                </a:solidFill>
              </a:rPr>
              <a:t>Prepoznamo ga po:</a:t>
            </a:r>
          </a:p>
          <a:p>
            <a:pPr marL="742950" lvl="1" indent="-285750" algn="just">
              <a:buFont typeface="Wingdings" panose="05000000000000000000" pitchFamily="2" charset="2"/>
              <a:buChar char="Ø"/>
            </a:pPr>
            <a:r>
              <a:rPr lang="sl-SI" sz="1600" dirty="0">
                <a:solidFill>
                  <a:schemeClr val="tx1"/>
                </a:solidFill>
              </a:rPr>
              <a:t>fiziološki znakih;</a:t>
            </a:r>
          </a:p>
          <a:p>
            <a:pPr marL="742950" lvl="1" indent="-285750" algn="just">
              <a:buFont typeface="Wingdings" panose="05000000000000000000" pitchFamily="2" charset="2"/>
              <a:buChar char="Ø"/>
            </a:pPr>
            <a:r>
              <a:rPr lang="sl-SI" sz="1600" dirty="0">
                <a:solidFill>
                  <a:schemeClr val="tx1"/>
                </a:solidFill>
              </a:rPr>
              <a:t>vedenjski znakih.</a:t>
            </a:r>
            <a:endParaRPr lang="en-US" sz="1600" dirty="0">
              <a:solidFill>
                <a:schemeClr val="tx1"/>
              </a:solidFill>
            </a:endParaRPr>
          </a:p>
        </p:txBody>
      </p:sp>
      <p:sp>
        <p:nvSpPr>
          <p:cNvPr id="6" name="Rounded Rectangle 5"/>
          <p:cNvSpPr/>
          <p:nvPr/>
        </p:nvSpPr>
        <p:spPr>
          <a:xfrm>
            <a:off x="467544" y="3284984"/>
            <a:ext cx="2736304" cy="1440160"/>
          </a:xfrm>
          <a:prstGeom prst="roundRect">
            <a:avLst/>
          </a:prstGeom>
          <a:solidFill>
            <a:schemeClr val="accent4">
              <a:lumMod val="40000"/>
              <a:lumOff val="60000"/>
              <a:alpha val="4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rgbClr val="FF0000"/>
                </a:solidFill>
                <a:latin typeface="Comic Sans MS" panose="030F0702030302020204" pitchFamily="66" charset="0"/>
              </a:rPr>
              <a:t>FOBIJA</a:t>
            </a:r>
          </a:p>
          <a:p>
            <a:pPr marL="285750" indent="-285750" algn="just">
              <a:buFont typeface="Wingdings" panose="05000000000000000000" pitchFamily="2" charset="2"/>
              <a:buChar char="v"/>
            </a:pPr>
            <a:r>
              <a:rPr lang="sl-SI" sz="1600" dirty="0">
                <a:solidFill>
                  <a:schemeClr val="tx1"/>
                </a:solidFill>
              </a:rPr>
              <a:t>Navidezno nerazložljiv strah pred nečim;</a:t>
            </a:r>
          </a:p>
          <a:p>
            <a:pPr marL="285750" indent="-285750" algn="just">
              <a:buFont typeface="Wingdings" panose="05000000000000000000" pitchFamily="2" charset="2"/>
              <a:buChar char="v"/>
            </a:pPr>
            <a:r>
              <a:rPr lang="sl-SI" sz="1600" dirty="0">
                <a:solidFill>
                  <a:schemeClr val="tx1"/>
                </a:solidFill>
              </a:rPr>
              <a:t>Je veliko vrst fobij.</a:t>
            </a:r>
            <a:endParaRPr lang="en-US" sz="1600" dirty="0">
              <a:solidFill>
                <a:schemeClr val="tx1"/>
              </a:solidFill>
            </a:endParaRPr>
          </a:p>
        </p:txBody>
      </p:sp>
      <p:sp>
        <p:nvSpPr>
          <p:cNvPr id="7" name="Rounded Rectangle 6"/>
          <p:cNvSpPr/>
          <p:nvPr/>
        </p:nvSpPr>
        <p:spPr>
          <a:xfrm>
            <a:off x="4572000" y="2086769"/>
            <a:ext cx="2736304" cy="3836590"/>
          </a:xfrm>
          <a:prstGeom prst="roundRect">
            <a:avLst/>
          </a:prstGeom>
          <a:solidFill>
            <a:srgbClr val="C00000">
              <a:alpha val="41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rgbClr val="00B050"/>
                </a:solidFill>
                <a:latin typeface="Comic Sans MS" panose="030F0702030302020204" pitchFamily="66" charset="0"/>
              </a:rPr>
              <a:t>STRES</a:t>
            </a:r>
          </a:p>
          <a:p>
            <a:pPr marL="285750" indent="-285750" algn="just">
              <a:buFont typeface="Wingdings" panose="05000000000000000000" pitchFamily="2" charset="2"/>
              <a:buChar char="v"/>
            </a:pPr>
            <a:r>
              <a:rPr lang="sl-SI" sz="1600" dirty="0">
                <a:solidFill>
                  <a:schemeClr val="tx1"/>
                </a:solidFill>
              </a:rPr>
              <a:t>Nastane, ko je oseba izpostavljena različnim telesnim in predvsem psihičnim obremenitvam;</a:t>
            </a:r>
          </a:p>
          <a:p>
            <a:pPr marL="285750" indent="-285750" algn="just">
              <a:buFont typeface="Wingdings" panose="05000000000000000000" pitchFamily="2" charset="2"/>
              <a:buChar char="v"/>
            </a:pPr>
            <a:r>
              <a:rPr lang="sl-SI" sz="1600" dirty="0">
                <a:solidFill>
                  <a:schemeClr val="tx1"/>
                </a:solidFill>
              </a:rPr>
              <a:t>Reakcije pod stresom so pogosto nepredvidljive in tudi nevarne;</a:t>
            </a:r>
          </a:p>
          <a:p>
            <a:pPr marL="285750" indent="-285750" algn="just">
              <a:buFont typeface="Wingdings" panose="05000000000000000000" pitchFamily="2" charset="2"/>
              <a:buChar char="v"/>
            </a:pPr>
            <a:r>
              <a:rPr lang="sl-SI" sz="1600" dirty="0">
                <a:solidFill>
                  <a:schemeClr val="tx1"/>
                </a:solidFill>
              </a:rPr>
              <a:t>Stres lahko na učenje vpliva pozitivno ali negativno;</a:t>
            </a:r>
          </a:p>
          <a:p>
            <a:pPr marL="285750" indent="-285750" algn="just">
              <a:buFont typeface="Wingdings" panose="05000000000000000000" pitchFamily="2" charset="2"/>
              <a:buChar char="v"/>
            </a:pPr>
            <a:r>
              <a:rPr lang="sl-SI" sz="1600" dirty="0">
                <a:solidFill>
                  <a:schemeClr val="tx1"/>
                </a:solidFill>
              </a:rPr>
              <a:t>Inštruktor mora učenca naučiti se spoprijeti se s stresom. </a:t>
            </a:r>
            <a:endParaRPr lang="en-US" sz="1600" dirty="0">
              <a:solidFill>
                <a:schemeClr val="tx1"/>
              </a:solidFill>
            </a:endParaRPr>
          </a:p>
        </p:txBody>
      </p:sp>
      <p:sp>
        <p:nvSpPr>
          <p:cNvPr id="8" name="Right Arrow 7"/>
          <p:cNvSpPr/>
          <p:nvPr/>
        </p:nvSpPr>
        <p:spPr>
          <a:xfrm>
            <a:off x="3059832" y="2420888"/>
            <a:ext cx="1368152" cy="288032"/>
          </a:xfrm>
          <a:prstGeom prst="rightArrow">
            <a:avLst/>
          </a:prstGeom>
          <a:solidFill>
            <a:schemeClr val="accent3">
              <a:lumMod val="60000"/>
              <a:lumOff val="40000"/>
              <a:alpha val="73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327645" y="3861048"/>
            <a:ext cx="1100339" cy="288032"/>
          </a:xfrm>
          <a:prstGeom prst="rightArrow">
            <a:avLst/>
          </a:prstGeom>
          <a:solidFill>
            <a:schemeClr val="accent4">
              <a:lumMod val="40000"/>
              <a:lumOff val="60000"/>
              <a:alpha val="73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596257" y="5229200"/>
            <a:ext cx="831728" cy="288032"/>
          </a:xfrm>
          <a:prstGeom prst="rightArrow">
            <a:avLst/>
          </a:prstGeom>
          <a:solidFill>
            <a:schemeClr val="accent1">
              <a:lumMod val="60000"/>
              <a:lumOff val="40000"/>
              <a:alpha val="73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ttps://alexionescuthinks.files.wordpress.com/2012/04/st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216" y="2854310"/>
            <a:ext cx="1574067" cy="23015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Bent-Up Arrow 10"/>
          <p:cNvSpPr/>
          <p:nvPr/>
        </p:nvSpPr>
        <p:spPr>
          <a:xfrm>
            <a:off x="7452320" y="5229200"/>
            <a:ext cx="893930" cy="468052"/>
          </a:xfrm>
          <a:prstGeom prst="bentUpArrow">
            <a:avLst/>
          </a:prstGeom>
          <a:solidFill>
            <a:schemeClr val="accent6">
              <a:lumMod val="75000"/>
              <a:alpha val="76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Up Arrow 13"/>
          <p:cNvSpPr/>
          <p:nvPr/>
        </p:nvSpPr>
        <p:spPr>
          <a:xfrm>
            <a:off x="7452320" y="2320702"/>
            <a:ext cx="893930" cy="468052"/>
          </a:xfrm>
          <a:prstGeom prst="bentUpArrow">
            <a:avLst/>
          </a:prstGeom>
          <a:solidFill>
            <a:schemeClr val="accent6">
              <a:lumMod val="75000"/>
              <a:alpha val="76000"/>
            </a:schemeClr>
          </a:solidFill>
          <a:ln>
            <a:solidFill>
              <a:schemeClr val="accent6">
                <a:lumMod val="50000"/>
              </a:schemeClr>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703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98" y="0"/>
            <a:ext cx="8229600" cy="908720"/>
          </a:xfrm>
        </p:spPr>
        <p:txBody>
          <a:bodyPr>
            <a:normAutofit/>
          </a:bodyPr>
          <a:lstStyle/>
          <a:p>
            <a:r>
              <a:rPr lang="sl-SI" b="1" dirty="0">
                <a:solidFill>
                  <a:srgbClr val="FF0000"/>
                </a:solidFill>
              </a:rPr>
              <a:t>OBRAMBNI MEHANIZMI</a:t>
            </a:r>
          </a:p>
        </p:txBody>
      </p:sp>
      <p:sp>
        <p:nvSpPr>
          <p:cNvPr id="3" name="Content Placeholder 2"/>
          <p:cNvSpPr>
            <a:spLocks noGrp="1"/>
          </p:cNvSpPr>
          <p:nvPr>
            <p:ph idx="1"/>
          </p:nvPr>
        </p:nvSpPr>
        <p:spPr>
          <a:xfrm>
            <a:off x="26180" y="1124744"/>
            <a:ext cx="9117820" cy="1756792"/>
          </a:xfrm>
        </p:spPr>
        <p:txBody>
          <a:bodyPr>
            <a:normAutofit/>
          </a:bodyPr>
          <a:lstStyle/>
          <a:p>
            <a:pPr lvl="0"/>
            <a:endParaRPr lang="sl-SI" dirty="0"/>
          </a:p>
          <a:p>
            <a:pPr marL="0" indent="0">
              <a:buNone/>
            </a:pPr>
            <a:endParaRPr lang="sl-SI" b="1" dirty="0">
              <a:solidFill>
                <a:srgbClr val="002060"/>
              </a:solidFill>
            </a:endParaRPr>
          </a:p>
        </p:txBody>
      </p:sp>
      <p:sp>
        <p:nvSpPr>
          <p:cNvPr id="4" name="Rounded Rectangle 3"/>
          <p:cNvSpPr/>
          <p:nvPr/>
        </p:nvSpPr>
        <p:spPr>
          <a:xfrm>
            <a:off x="215372" y="841151"/>
            <a:ext cx="367240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b="1" dirty="0"/>
              <a:t>POTLAČEVANJE:</a:t>
            </a:r>
            <a:r>
              <a:rPr lang="sl-SI" sz="1400" dirty="0"/>
              <a:t> potiskanje neprijetnih dogodkov in konfliktov iz zavesti. </a:t>
            </a:r>
          </a:p>
          <a:p>
            <a:r>
              <a:rPr lang="sl-SI" sz="1400" i="1" dirty="0"/>
              <a:t>(»tega že nisem rekel!«)</a:t>
            </a:r>
            <a:endParaRPr lang="sl-SI" sz="1400" dirty="0"/>
          </a:p>
        </p:txBody>
      </p:sp>
      <p:sp>
        <p:nvSpPr>
          <p:cNvPr id="7" name="Rounded Rectangle 6"/>
          <p:cNvSpPr/>
          <p:nvPr/>
        </p:nvSpPr>
        <p:spPr>
          <a:xfrm>
            <a:off x="243903" y="2209303"/>
            <a:ext cx="367240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b="1" dirty="0"/>
              <a:t>ZANIKANJE</a:t>
            </a:r>
            <a:r>
              <a:rPr lang="sl-SI" sz="1400" dirty="0"/>
              <a:t>: potlačevanje npr. sovražnih impulzov</a:t>
            </a:r>
          </a:p>
          <a:p>
            <a:r>
              <a:rPr lang="sl-SI" sz="1400" i="1" dirty="0"/>
              <a:t>(»Vseeno mi je če pristanem trše...«)</a:t>
            </a:r>
            <a:endParaRPr lang="sl-SI" sz="1400" dirty="0"/>
          </a:p>
        </p:txBody>
      </p:sp>
      <p:sp>
        <p:nvSpPr>
          <p:cNvPr id="8" name="Rounded Rectangle 7"/>
          <p:cNvSpPr/>
          <p:nvPr/>
        </p:nvSpPr>
        <p:spPr>
          <a:xfrm>
            <a:off x="4524433" y="1431885"/>
            <a:ext cx="367240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b="1" dirty="0"/>
              <a:t>PROJEKCIJA:</a:t>
            </a:r>
            <a:r>
              <a:rPr lang="sl-SI" sz="1400" dirty="0"/>
              <a:t> Svoje negativne lastnosti pripisujemo drugim. </a:t>
            </a:r>
          </a:p>
          <a:p>
            <a:r>
              <a:rPr lang="sl-SI" sz="1400" i="1" dirty="0"/>
              <a:t>(»Izpit sem padel, ker FE ne mara Mariborčanov….«)</a:t>
            </a:r>
            <a:endParaRPr lang="sl-SI" sz="1400" dirty="0"/>
          </a:p>
        </p:txBody>
      </p:sp>
      <p:sp>
        <p:nvSpPr>
          <p:cNvPr id="9" name="Rounded Rectangle 8"/>
          <p:cNvSpPr/>
          <p:nvPr/>
        </p:nvSpPr>
        <p:spPr>
          <a:xfrm>
            <a:off x="210359" y="3730845"/>
            <a:ext cx="367240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b="1" dirty="0"/>
              <a:t>INTROJEKCIJA:</a:t>
            </a:r>
            <a:r>
              <a:rPr lang="sl-SI" sz="1400" dirty="0"/>
              <a:t> je nasprotje projekcije. Dobre lastnosti drugih pripišemo sebi.</a:t>
            </a:r>
          </a:p>
          <a:p>
            <a:r>
              <a:rPr lang="sl-SI" sz="1400" i="1" dirty="0"/>
              <a:t>(»Prav tako dober sem kot moj FI…«)</a:t>
            </a:r>
            <a:endParaRPr lang="sl-SI" sz="1400" dirty="0"/>
          </a:p>
        </p:txBody>
      </p:sp>
      <p:sp>
        <p:nvSpPr>
          <p:cNvPr id="10" name="Rounded Rectangle 9"/>
          <p:cNvSpPr/>
          <p:nvPr/>
        </p:nvSpPr>
        <p:spPr>
          <a:xfrm>
            <a:off x="4489915" y="2821986"/>
            <a:ext cx="367240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b="1" dirty="0"/>
              <a:t>RACIONALIZACIJA:</a:t>
            </a:r>
            <a:r>
              <a:rPr lang="sl-SI" sz="1400" dirty="0"/>
              <a:t> opravičevanje samega sebe. Cilje, ki jih nismo dosegli, imamo za nepomembne.</a:t>
            </a:r>
          </a:p>
          <a:p>
            <a:r>
              <a:rPr lang="sl-SI" sz="1400" i="1" dirty="0"/>
              <a:t>(»Ni pomembno, če nisem letos nisem uspel odleteti 500 km trikotnika….«)</a:t>
            </a:r>
            <a:endParaRPr lang="sl-SI" sz="1400" dirty="0"/>
          </a:p>
        </p:txBody>
      </p:sp>
      <p:sp>
        <p:nvSpPr>
          <p:cNvPr id="11" name="Rounded Rectangle 10"/>
          <p:cNvSpPr/>
          <p:nvPr/>
        </p:nvSpPr>
        <p:spPr>
          <a:xfrm>
            <a:off x="243903" y="5066692"/>
            <a:ext cx="367240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b="1" dirty="0"/>
              <a:t>KOMPENZACIJA:</a:t>
            </a:r>
            <a:r>
              <a:rPr lang="sl-SI" sz="1400" dirty="0"/>
              <a:t> Če se čutimo šibke na nekem področju, bomo to skušali izravnati z uspehom na drugem področju.</a:t>
            </a:r>
          </a:p>
          <a:p>
            <a:r>
              <a:rPr lang="sl-SI" sz="1400" i="1" dirty="0"/>
              <a:t>(»Ne pristanem lepo, ampak vzlet je super…«)</a:t>
            </a:r>
            <a:endParaRPr lang="sl-SI" sz="1400" dirty="0"/>
          </a:p>
        </p:txBody>
      </p:sp>
      <p:sp>
        <p:nvSpPr>
          <p:cNvPr id="12" name="Rounded Rectangle 11"/>
          <p:cNvSpPr/>
          <p:nvPr/>
        </p:nvSpPr>
        <p:spPr>
          <a:xfrm>
            <a:off x="4501759" y="4174864"/>
            <a:ext cx="367240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b="1" dirty="0"/>
              <a:t>NADKOMPENZACIJA:</a:t>
            </a:r>
            <a:r>
              <a:rPr lang="sl-SI" sz="1400" dirty="0"/>
              <a:t> Z velikimi napori skušamo izravnati primanjkljaj na manjvrednem področju.</a:t>
            </a:r>
          </a:p>
          <a:p>
            <a:r>
              <a:rPr lang="sl-SI" sz="1400" i="1" dirty="0"/>
              <a:t>(„Učenec s težavami se nadpovprečno potrudi in posta mojster….“)</a:t>
            </a:r>
            <a:endParaRPr lang="sl-SI" sz="1400" dirty="0"/>
          </a:p>
        </p:txBody>
      </p:sp>
      <p:sp>
        <p:nvSpPr>
          <p:cNvPr id="14" name="Rounded Rectangle 13"/>
          <p:cNvSpPr/>
          <p:nvPr/>
        </p:nvSpPr>
        <p:spPr>
          <a:xfrm>
            <a:off x="4501759" y="5614198"/>
            <a:ext cx="3672408" cy="1031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a:t> </a:t>
            </a:r>
            <a:r>
              <a:rPr lang="sl-SI" sz="1400" b="1" dirty="0"/>
              <a:t>SUBSTITUCIJA:</a:t>
            </a:r>
            <a:r>
              <a:rPr lang="sl-SI" sz="1400" dirty="0"/>
              <a:t> Namesto težavnega cilja izberemo lažji, bolj dosegljiv cilj.</a:t>
            </a:r>
          </a:p>
          <a:p>
            <a:r>
              <a:rPr lang="sl-SI" sz="1400" i="1" dirty="0"/>
              <a:t>(Namesto, da zaključimo prelet v težavnem vremenu, raje pristanemo doma in ne poizkusimo…)</a:t>
            </a:r>
            <a:endParaRPr lang="sl-SI" sz="1400" dirty="0"/>
          </a:p>
        </p:txBody>
      </p:sp>
    </p:spTree>
    <p:extLst>
      <p:ext uri="{BB962C8B-B14F-4D97-AF65-F5344CB8AC3E}">
        <p14:creationId xmlns:p14="http://schemas.microsoft.com/office/powerpoint/2010/main" val="2433101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Literatura:</a:t>
            </a:r>
          </a:p>
        </p:txBody>
      </p:sp>
      <p:sp>
        <p:nvSpPr>
          <p:cNvPr id="3" name="Ograda vsebine 2"/>
          <p:cNvSpPr>
            <a:spLocks noGrp="1"/>
          </p:cNvSpPr>
          <p:nvPr>
            <p:ph idx="1"/>
          </p:nvPr>
        </p:nvSpPr>
        <p:spPr/>
        <p:txBody>
          <a:bodyPr>
            <a:normAutofit/>
          </a:bodyPr>
          <a:lstStyle/>
          <a:p>
            <a:r>
              <a:rPr lang="sl-SI" sz="1800" dirty="0"/>
              <a:t>Marentič-Požarnik, B. (1999). Psihologija učenja in pouka. Ljubljana: Tehniška založba Slovenije.</a:t>
            </a:r>
          </a:p>
          <a:p>
            <a:pPr marL="0" indent="0">
              <a:buNone/>
            </a:pPr>
            <a:endParaRPr lang="sl-SI" sz="1800" dirty="0"/>
          </a:p>
          <a:p>
            <a:r>
              <a:rPr lang="sl-SI" sz="1800" dirty="0"/>
              <a:t>Aberšek, B. (2012). </a:t>
            </a:r>
            <a:r>
              <a:rPr lang="sl-SI" sz="1800" i="1" dirty="0"/>
              <a:t>Didaktika tehniškega izobraževanja med teorijo in prakso</a:t>
            </a:r>
            <a:r>
              <a:rPr lang="sl-SI" sz="1800" dirty="0"/>
              <a:t>. Ljubljana, Zavod Republike Slovenije za šolstvo.</a:t>
            </a:r>
          </a:p>
          <a:p>
            <a:endParaRPr lang="sl-SI" sz="1800" dirty="0"/>
          </a:p>
          <a:p>
            <a:r>
              <a:rPr lang="sl-SI" sz="1800" dirty="0"/>
              <a:t>http://www.faa.gov/regulations_policies/handbooks_manuals/aviation/aviation_instructors_handbook/media/faa-h-8083-9a.pdf</a:t>
            </a:r>
          </a:p>
          <a:p>
            <a:endParaRPr lang="sl-SI" sz="1600" dirty="0"/>
          </a:p>
          <a:p>
            <a:endParaRPr lang="sl-SI" sz="1600" dirty="0"/>
          </a:p>
        </p:txBody>
      </p:sp>
    </p:spTree>
    <p:extLst>
      <p:ext uri="{BB962C8B-B14F-4D97-AF65-F5344CB8AC3E}">
        <p14:creationId xmlns:p14="http://schemas.microsoft.com/office/powerpoint/2010/main" val="1592892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74502" y="282540"/>
            <a:ext cx="5976664" cy="1706300"/>
          </a:xfrm>
          <a:prstGeom prst="roundRect">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4000" b="1" dirty="0">
                <a:solidFill>
                  <a:srgbClr val="FF0000"/>
                </a:solidFill>
              </a:rPr>
              <a:t>POUČEVANJE </a:t>
            </a:r>
          </a:p>
          <a:p>
            <a:pPr algn="ctr"/>
            <a:r>
              <a:rPr lang="sl-SI" sz="2400" b="1" dirty="0">
                <a:solidFill>
                  <a:srgbClr val="FF0000"/>
                </a:solidFill>
              </a:rPr>
              <a:t>Je zelo kompleksen proces!</a:t>
            </a:r>
          </a:p>
        </p:txBody>
      </p:sp>
      <p:sp>
        <p:nvSpPr>
          <p:cNvPr id="6" name="Rounded Rectangle 5"/>
          <p:cNvSpPr/>
          <p:nvPr/>
        </p:nvSpPr>
        <p:spPr>
          <a:xfrm>
            <a:off x="199385" y="2511672"/>
            <a:ext cx="5472608" cy="792088"/>
          </a:xfrm>
          <a:prstGeom prst="roundRect">
            <a:avLst/>
          </a:prstGeom>
          <a:solidFill>
            <a:schemeClr val="tx1">
              <a:lumMod val="50000"/>
              <a:lumOff val="50000"/>
              <a:alpha val="66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Inštruktor mora poznati osnove vedenja ljudi – učencev.</a:t>
            </a:r>
          </a:p>
        </p:txBody>
      </p:sp>
      <p:sp>
        <p:nvSpPr>
          <p:cNvPr id="7" name="Rounded Rectangle 6"/>
          <p:cNvSpPr/>
          <p:nvPr/>
        </p:nvSpPr>
        <p:spPr>
          <a:xfrm>
            <a:off x="1619672" y="4797152"/>
            <a:ext cx="5904656" cy="792088"/>
          </a:xfrm>
          <a:prstGeom prst="roundRect">
            <a:avLst/>
          </a:prstGeom>
          <a:solidFill>
            <a:schemeClr val="accent2">
              <a:lumMod val="60000"/>
              <a:lumOff val="40000"/>
              <a:alpha val="81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Inštruktor mora poznati vzroke za določene vrste vedenja.</a:t>
            </a:r>
          </a:p>
        </p:txBody>
      </p:sp>
      <p:sp>
        <p:nvSpPr>
          <p:cNvPr id="8" name="Rounded Rectangle 7"/>
          <p:cNvSpPr/>
          <p:nvPr/>
        </p:nvSpPr>
        <p:spPr>
          <a:xfrm>
            <a:off x="919904" y="3645024"/>
            <a:ext cx="6264696" cy="792088"/>
          </a:xfrm>
          <a:prstGeom prst="roundRect">
            <a:avLst/>
          </a:prstGeom>
          <a:solidFill>
            <a:schemeClr val="bg2">
              <a:lumMod val="50000"/>
              <a:alpha val="58000"/>
            </a:schemeClr>
          </a:solidFill>
          <a:ln>
            <a:solidFill>
              <a:schemeClr val="bg2">
                <a:lumMod val="25000"/>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Pri delu se inštruktor srečuje z različnimi tipi osebnosti učencev.</a:t>
            </a:r>
          </a:p>
        </p:txBody>
      </p:sp>
      <p:sp>
        <p:nvSpPr>
          <p:cNvPr id="9" name="Rounded Rectangle 8"/>
          <p:cNvSpPr/>
          <p:nvPr/>
        </p:nvSpPr>
        <p:spPr>
          <a:xfrm>
            <a:off x="2114562" y="5805264"/>
            <a:ext cx="6624736" cy="792088"/>
          </a:xfrm>
          <a:prstGeom prst="roundRect">
            <a:avLst/>
          </a:prstGeom>
          <a:solidFill>
            <a:schemeClr val="accent6">
              <a:lumMod val="75000"/>
              <a:alpha val="53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Inštruktor mora razumeti hierarhijo človekovih – učenčevih potreb.</a:t>
            </a:r>
          </a:p>
        </p:txBody>
      </p:sp>
    </p:spTree>
    <p:extLst>
      <p:ext uri="{BB962C8B-B14F-4D97-AF65-F5344CB8AC3E}">
        <p14:creationId xmlns:p14="http://schemas.microsoft.com/office/powerpoint/2010/main" val="2492290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92" y="28788"/>
            <a:ext cx="8229600" cy="1143000"/>
          </a:xfrm>
        </p:spPr>
        <p:txBody>
          <a:bodyPr/>
          <a:lstStyle/>
          <a:p>
            <a:r>
              <a:rPr lang="sl-SI" b="1" dirty="0">
                <a:solidFill>
                  <a:srgbClr val="FF0000"/>
                </a:solidFill>
              </a:rPr>
              <a:t>ČLOVEKOVE POTREBE</a:t>
            </a:r>
          </a:p>
        </p:txBody>
      </p:sp>
      <p:sp>
        <p:nvSpPr>
          <p:cNvPr id="7" name="Rounded Rectangle 6"/>
          <p:cNvSpPr/>
          <p:nvPr/>
        </p:nvSpPr>
        <p:spPr>
          <a:xfrm>
            <a:off x="467544" y="5877272"/>
            <a:ext cx="8496944" cy="792088"/>
          </a:xfrm>
          <a:prstGeom prst="roundRect">
            <a:avLst/>
          </a:prstGeom>
          <a:solidFill>
            <a:schemeClr val="accent3">
              <a:lumMod val="75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rgbClr val="FF0000"/>
                </a:solidFill>
              </a:rPr>
              <a:t>UČNI PROCES SE LAHKO PRIČNE ŠELE KO SO IZPOLNJENE ZA TO POTREBNE POTREBE</a:t>
            </a:r>
            <a:r>
              <a:rPr lang="sl-SI" dirty="0"/>
              <a:t>.</a:t>
            </a:r>
          </a:p>
        </p:txBody>
      </p:sp>
      <p:pic>
        <p:nvPicPr>
          <p:cNvPr id="1026" name="Picture 2" descr="Temeljne psihološke potre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536" y="1171788"/>
            <a:ext cx="5692911" cy="418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441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06586" y="1550750"/>
            <a:ext cx="2232248" cy="864096"/>
          </a:xfrm>
          <a:prstGeom prst="roundRect">
            <a:avLst/>
          </a:prstGeom>
          <a:solidFill>
            <a:schemeClr val="bg1">
              <a:lumMod val="7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a:solidFill>
                  <a:schemeClr val="tx1">
                    <a:lumMod val="95000"/>
                    <a:lumOff val="5000"/>
                  </a:schemeClr>
                </a:solidFill>
              </a:rPr>
              <a:t>DELO Z LJUDMI</a:t>
            </a:r>
          </a:p>
        </p:txBody>
      </p:sp>
      <p:sp>
        <p:nvSpPr>
          <p:cNvPr id="5" name="Rounded Rectangle 4"/>
          <p:cNvSpPr/>
          <p:nvPr/>
        </p:nvSpPr>
        <p:spPr>
          <a:xfrm>
            <a:off x="323528" y="548680"/>
            <a:ext cx="3528392" cy="864096"/>
          </a:xfrm>
          <a:prstGeom prst="roundRect">
            <a:avLst/>
          </a:prstGeom>
          <a:solidFill>
            <a:schemeClr val="bg1">
              <a:lumMod val="7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a:solidFill>
                  <a:schemeClr val="tx1">
                    <a:lumMod val="95000"/>
                    <a:lumOff val="5000"/>
                  </a:schemeClr>
                </a:solidFill>
              </a:rPr>
              <a:t>OBVLADA UČNO SNOVI</a:t>
            </a:r>
          </a:p>
        </p:txBody>
      </p:sp>
      <p:sp>
        <p:nvSpPr>
          <p:cNvPr id="6" name="Rounded Rectangle 5"/>
          <p:cNvSpPr/>
          <p:nvPr/>
        </p:nvSpPr>
        <p:spPr>
          <a:xfrm>
            <a:off x="5652120" y="548680"/>
            <a:ext cx="3348372" cy="864096"/>
          </a:xfrm>
          <a:prstGeom prst="roundRect">
            <a:avLst/>
          </a:prstGeom>
          <a:solidFill>
            <a:schemeClr val="bg1">
              <a:lumMod val="7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a:solidFill>
                  <a:schemeClr val="tx1">
                    <a:lumMod val="95000"/>
                    <a:lumOff val="5000"/>
                  </a:schemeClr>
                </a:solidFill>
              </a:rPr>
              <a:t>ORGANIZACIJSKE SPOSOBNOSTI</a:t>
            </a:r>
          </a:p>
        </p:txBody>
      </p:sp>
      <p:sp>
        <p:nvSpPr>
          <p:cNvPr id="7" name="Rounded Rectangle 6"/>
          <p:cNvSpPr/>
          <p:nvPr/>
        </p:nvSpPr>
        <p:spPr>
          <a:xfrm>
            <a:off x="3049335" y="4457379"/>
            <a:ext cx="3348372" cy="864096"/>
          </a:xfrm>
          <a:prstGeom prst="roundRect">
            <a:avLst/>
          </a:prstGeom>
          <a:solidFill>
            <a:schemeClr val="bg1">
              <a:lumMod val="7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a:solidFill>
                  <a:schemeClr val="tx1">
                    <a:lumMod val="95000"/>
                    <a:lumOff val="5000"/>
                  </a:schemeClr>
                </a:solidFill>
              </a:rPr>
              <a:t>SPOSOBNOST OCENJEVANJA</a:t>
            </a:r>
            <a:endParaRPr lang="sl-SI" sz="2400" b="1" dirty="0">
              <a:solidFill>
                <a:schemeClr val="tx1">
                  <a:lumMod val="95000"/>
                  <a:lumOff val="5000"/>
                </a:schemeClr>
              </a:solidFill>
            </a:endParaRPr>
          </a:p>
        </p:txBody>
      </p:sp>
      <p:sp>
        <p:nvSpPr>
          <p:cNvPr id="8" name="Rounded Rectangle 7"/>
          <p:cNvSpPr/>
          <p:nvPr/>
        </p:nvSpPr>
        <p:spPr>
          <a:xfrm>
            <a:off x="305526" y="5421695"/>
            <a:ext cx="3348372" cy="864096"/>
          </a:xfrm>
          <a:prstGeom prst="roundRect">
            <a:avLst/>
          </a:prstGeom>
          <a:solidFill>
            <a:schemeClr val="bg1">
              <a:lumMod val="7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a:solidFill>
                  <a:schemeClr val="tx1">
                    <a:lumMod val="95000"/>
                    <a:lumOff val="5000"/>
                  </a:schemeClr>
                </a:solidFill>
              </a:rPr>
              <a:t>VODENJE</a:t>
            </a:r>
          </a:p>
        </p:txBody>
      </p:sp>
      <p:sp>
        <p:nvSpPr>
          <p:cNvPr id="9" name="Rounded Rectangle 8"/>
          <p:cNvSpPr/>
          <p:nvPr/>
        </p:nvSpPr>
        <p:spPr>
          <a:xfrm>
            <a:off x="5666117" y="5421695"/>
            <a:ext cx="3348372" cy="864096"/>
          </a:xfrm>
          <a:prstGeom prst="roundRect">
            <a:avLst/>
          </a:prstGeom>
          <a:solidFill>
            <a:schemeClr val="bg1">
              <a:lumMod val="7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a:solidFill>
                  <a:schemeClr val="tx1">
                    <a:lumMod val="95000"/>
                    <a:lumOff val="5000"/>
                  </a:schemeClr>
                </a:solidFill>
              </a:rPr>
              <a:t>JE VZOR</a:t>
            </a:r>
          </a:p>
        </p:txBody>
      </p:sp>
      <p:sp>
        <p:nvSpPr>
          <p:cNvPr id="10" name="Rounded Rectangle 9"/>
          <p:cNvSpPr/>
          <p:nvPr/>
        </p:nvSpPr>
        <p:spPr>
          <a:xfrm>
            <a:off x="1050302" y="2924944"/>
            <a:ext cx="7344816" cy="864096"/>
          </a:xfrm>
          <a:prstGeom prst="roundRect">
            <a:avLst/>
          </a:prstGeom>
          <a:solidFill>
            <a:schemeClr val="accent6">
              <a:lumMod val="40000"/>
              <a:lumOff val="60000"/>
              <a:alpha val="61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a:solidFill>
                  <a:srgbClr val="FF0000"/>
                </a:solidFill>
              </a:rPr>
              <a:t>KAJ MORA ZNATI UČITELJ / INŠTRUKTOR</a:t>
            </a:r>
          </a:p>
        </p:txBody>
      </p:sp>
      <p:sp>
        <p:nvSpPr>
          <p:cNvPr id="11" name="Right Arrow 10"/>
          <p:cNvSpPr/>
          <p:nvPr/>
        </p:nvSpPr>
        <p:spPr>
          <a:xfrm rot="13843030">
            <a:off x="1879856" y="1943809"/>
            <a:ext cx="11521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Right Arrow 11"/>
          <p:cNvSpPr/>
          <p:nvPr/>
        </p:nvSpPr>
        <p:spPr>
          <a:xfrm rot="18495620">
            <a:off x="6280441" y="1943808"/>
            <a:ext cx="11521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Right Arrow 12"/>
          <p:cNvSpPr/>
          <p:nvPr/>
        </p:nvSpPr>
        <p:spPr>
          <a:xfrm rot="2853723">
            <a:off x="6750242" y="4346840"/>
            <a:ext cx="11521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Right Arrow 13"/>
          <p:cNvSpPr/>
          <p:nvPr/>
        </p:nvSpPr>
        <p:spPr>
          <a:xfrm rot="7787804">
            <a:off x="1511660" y="4331010"/>
            <a:ext cx="11521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Right Arrow 14"/>
          <p:cNvSpPr/>
          <p:nvPr/>
        </p:nvSpPr>
        <p:spPr>
          <a:xfrm rot="5400000">
            <a:off x="4510877" y="3937248"/>
            <a:ext cx="4236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Right Arrow 15"/>
          <p:cNvSpPr/>
          <p:nvPr/>
        </p:nvSpPr>
        <p:spPr>
          <a:xfrm rot="16200000">
            <a:off x="4510877" y="2508558"/>
            <a:ext cx="4236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59913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9552" y="332656"/>
            <a:ext cx="8280920" cy="1080120"/>
          </a:xfrm>
          <a:prstGeom prst="roundRect">
            <a:avLst/>
          </a:prstGeom>
          <a:solidFill>
            <a:schemeClr val="accent6">
              <a:lumMod val="60000"/>
              <a:lumOff val="40000"/>
              <a:alpha val="44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4400" b="1" dirty="0">
                <a:solidFill>
                  <a:srgbClr val="FF0000"/>
                </a:solidFill>
              </a:rPr>
              <a:t>ZNANJE OCENJEVANJA</a:t>
            </a:r>
          </a:p>
        </p:txBody>
      </p:sp>
      <p:sp>
        <p:nvSpPr>
          <p:cNvPr id="7" name="Rounded Rectangle 6"/>
          <p:cNvSpPr/>
          <p:nvPr/>
        </p:nvSpPr>
        <p:spPr>
          <a:xfrm>
            <a:off x="410715" y="1988840"/>
            <a:ext cx="8280920" cy="1080120"/>
          </a:xfrm>
          <a:prstGeom prst="roundRect">
            <a:avLst/>
          </a:prstGeom>
          <a:solidFill>
            <a:schemeClr val="bg2">
              <a:lumMod val="5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a:solidFill>
                  <a:schemeClr val="tx1">
                    <a:lumMod val="95000"/>
                    <a:lumOff val="5000"/>
                  </a:schemeClr>
                </a:solidFill>
              </a:rPr>
              <a:t>Učinkovit inštrukotor svoje učence ocenjuje:</a:t>
            </a:r>
          </a:p>
        </p:txBody>
      </p:sp>
      <p:sp>
        <p:nvSpPr>
          <p:cNvPr id="9" name="Rounded Rectangle 8"/>
          <p:cNvSpPr/>
          <p:nvPr/>
        </p:nvSpPr>
        <p:spPr>
          <a:xfrm>
            <a:off x="4443163" y="3573016"/>
            <a:ext cx="4248472" cy="1800200"/>
          </a:xfrm>
          <a:prstGeom prst="roundRect">
            <a:avLst/>
          </a:prstGeom>
          <a:solidFill>
            <a:schemeClr val="accent2">
              <a:lumMod val="60000"/>
              <a:lumOff val="4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sl-SI" sz="2400" b="1" dirty="0">
                <a:solidFill>
                  <a:srgbClr val="002060"/>
                </a:solidFill>
              </a:rPr>
              <a:t>pred izobraževanjem</a:t>
            </a:r>
          </a:p>
          <a:p>
            <a:pPr marL="457200" indent="-457200">
              <a:buFont typeface="Arial" panose="020B0604020202020204" pitchFamily="34" charset="0"/>
              <a:buChar char="•"/>
            </a:pPr>
            <a:r>
              <a:rPr lang="sl-SI" sz="2400" b="1" dirty="0">
                <a:solidFill>
                  <a:srgbClr val="002060"/>
                </a:solidFill>
              </a:rPr>
              <a:t>med izobraževanjem</a:t>
            </a:r>
          </a:p>
          <a:p>
            <a:pPr marL="457200" indent="-457200">
              <a:buFont typeface="Arial" panose="020B0604020202020204" pitchFamily="34" charset="0"/>
              <a:buChar char="•"/>
            </a:pPr>
            <a:r>
              <a:rPr lang="sl-SI" sz="2400" b="1" dirty="0">
                <a:solidFill>
                  <a:srgbClr val="002060"/>
                </a:solidFill>
              </a:rPr>
              <a:t>po izobraževanju</a:t>
            </a:r>
          </a:p>
        </p:txBody>
      </p:sp>
      <p:sp>
        <p:nvSpPr>
          <p:cNvPr id="10" name="Rounded Rectangle 9"/>
          <p:cNvSpPr/>
          <p:nvPr/>
        </p:nvSpPr>
        <p:spPr>
          <a:xfrm>
            <a:off x="583940" y="5661248"/>
            <a:ext cx="7876492" cy="1008112"/>
          </a:xfrm>
          <a:prstGeom prst="roundRect">
            <a:avLst/>
          </a:prstGeom>
          <a:solidFill>
            <a:schemeClr val="accent3">
              <a:lumMod val="60000"/>
              <a:lumOff val="4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b="1" dirty="0">
                <a:solidFill>
                  <a:srgbClr val="FF0000"/>
                </a:solidFill>
              </a:rPr>
              <a:t>S pomočjo sprotnega ocenjevanja inštruktor spremlja razvoj znanja pri učencih, kot tudi uspešnost svojega dela.</a:t>
            </a:r>
          </a:p>
        </p:txBody>
      </p:sp>
      <p:sp>
        <p:nvSpPr>
          <p:cNvPr id="12" name="Bent-Up Arrow 11"/>
          <p:cNvSpPr/>
          <p:nvPr/>
        </p:nvSpPr>
        <p:spPr>
          <a:xfrm rot="5400000">
            <a:off x="2868960" y="3259832"/>
            <a:ext cx="1245840" cy="144016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050" name="Picture 2" descr="http://www.thepinkflamingo.info/wp-content/uploads/2009/02/clip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15" y="3291965"/>
            <a:ext cx="21621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762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66327" y="2924944"/>
            <a:ext cx="792088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a:t>UČNA NAČELA KATERA UPOŠTEVAMO PRI POUČEVANJU</a:t>
            </a:r>
          </a:p>
        </p:txBody>
      </p:sp>
      <p:sp>
        <p:nvSpPr>
          <p:cNvPr id="6" name="Rounded Rectangle 5"/>
          <p:cNvSpPr/>
          <p:nvPr/>
        </p:nvSpPr>
        <p:spPr>
          <a:xfrm>
            <a:off x="360512" y="404664"/>
            <a:ext cx="2952328" cy="50405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ČASOVNA USKALJENOST</a:t>
            </a:r>
          </a:p>
        </p:txBody>
      </p:sp>
      <p:sp>
        <p:nvSpPr>
          <p:cNvPr id="7" name="Rounded Rectangle 6"/>
          <p:cNvSpPr/>
          <p:nvPr/>
        </p:nvSpPr>
        <p:spPr>
          <a:xfrm>
            <a:off x="5977577" y="5992654"/>
            <a:ext cx="2952328" cy="50405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OD LAŽJEGA K TEŽJEMU</a:t>
            </a:r>
          </a:p>
        </p:txBody>
      </p:sp>
      <p:sp>
        <p:nvSpPr>
          <p:cNvPr id="8" name="Rounded Rectangle 7"/>
          <p:cNvSpPr/>
          <p:nvPr/>
        </p:nvSpPr>
        <p:spPr>
          <a:xfrm>
            <a:off x="5833561" y="404664"/>
            <a:ext cx="3096344" cy="50405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OD ZNANEGA K NEZNANEMU</a:t>
            </a:r>
          </a:p>
        </p:txBody>
      </p:sp>
      <p:sp>
        <p:nvSpPr>
          <p:cNvPr id="9" name="Rounded Rectangle 8"/>
          <p:cNvSpPr/>
          <p:nvPr/>
        </p:nvSpPr>
        <p:spPr>
          <a:xfrm>
            <a:off x="1566122" y="1421497"/>
            <a:ext cx="2952328" cy="504056"/>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LOGIČNO ZAPOREDJE</a:t>
            </a:r>
          </a:p>
        </p:txBody>
      </p:sp>
      <p:sp>
        <p:nvSpPr>
          <p:cNvPr id="10" name="Rounded Rectangle 9"/>
          <p:cNvSpPr/>
          <p:nvPr/>
        </p:nvSpPr>
        <p:spPr>
          <a:xfrm>
            <a:off x="333872" y="5992654"/>
            <a:ext cx="2952328" cy="50405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JASNOST IN JEDRNATOST</a:t>
            </a:r>
          </a:p>
        </p:txBody>
      </p:sp>
      <p:sp>
        <p:nvSpPr>
          <p:cNvPr id="11" name="Rounded Rectangle 10"/>
          <p:cNvSpPr/>
          <p:nvPr/>
        </p:nvSpPr>
        <p:spPr>
          <a:xfrm>
            <a:off x="4860032" y="4869160"/>
            <a:ext cx="2952328" cy="50405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ŽVILJENSKOST</a:t>
            </a:r>
          </a:p>
        </p:txBody>
      </p:sp>
      <p:sp>
        <p:nvSpPr>
          <p:cNvPr id="12" name="Rounded Rectangle 11"/>
          <p:cNvSpPr/>
          <p:nvPr/>
        </p:nvSpPr>
        <p:spPr>
          <a:xfrm>
            <a:off x="4860032" y="1421497"/>
            <a:ext cx="2952328" cy="50405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PRIMERNOST</a:t>
            </a:r>
          </a:p>
        </p:txBody>
      </p:sp>
      <p:sp>
        <p:nvSpPr>
          <p:cNvPr id="13" name="Rounded Rectangle 12"/>
          <p:cNvSpPr/>
          <p:nvPr/>
        </p:nvSpPr>
        <p:spPr>
          <a:xfrm>
            <a:off x="1547664" y="4869160"/>
            <a:ext cx="2952328" cy="504056"/>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USTREZNOST</a:t>
            </a:r>
          </a:p>
        </p:txBody>
      </p:sp>
    </p:spTree>
    <p:extLst>
      <p:ext uri="{BB962C8B-B14F-4D97-AF65-F5344CB8AC3E}">
        <p14:creationId xmlns:p14="http://schemas.microsoft.com/office/powerpoint/2010/main" val="357190548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2575</TotalTime>
  <Words>3266</Words>
  <Application>Microsoft Office PowerPoint</Application>
  <PresentationFormat>Diaprojekcija na zaslonu (4:3)</PresentationFormat>
  <Paragraphs>406</Paragraphs>
  <Slides>44</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44</vt:i4>
      </vt:variant>
    </vt:vector>
  </HeadingPairs>
  <TitlesOfParts>
    <vt:vector size="51" baseType="lpstr">
      <vt:lpstr>Arial</vt:lpstr>
      <vt:lpstr>Arial Black</vt:lpstr>
      <vt:lpstr>Calibri</vt:lpstr>
      <vt:lpstr>Comic Sans MS</vt:lpstr>
      <vt:lpstr>Franklin Gothic Heavy</vt:lpstr>
      <vt:lpstr>Wingdings</vt:lpstr>
      <vt:lpstr>Officeova tema</vt:lpstr>
      <vt:lpstr>IZOBRAŽEVANJE FI(S)  IZOBRAŽEVANJE INŠTRUKTORJEV</vt:lpstr>
      <vt:lpstr>PowerPointova predstavitev</vt:lpstr>
      <vt:lpstr>KOMUNIKACIJA</vt:lpstr>
      <vt:lpstr>ODNOS UČENEC - INŠTRUKTOR</vt:lpstr>
      <vt:lpstr>PowerPointova predstavitev</vt:lpstr>
      <vt:lpstr>ČLOVEKOVE POTREBE</vt:lpstr>
      <vt:lpstr>PowerPointova predstavitev</vt:lpstr>
      <vt:lpstr>PowerPointova predstavitev</vt:lpstr>
      <vt:lpstr>PowerPointova predstavitev</vt:lpstr>
      <vt:lpstr>ZNAČILNOSTI UČENJA</vt:lpstr>
      <vt:lpstr>VRSTE UČENJA</vt:lpstr>
      <vt:lpstr>OSNOVNI NIVOJI UČENJA</vt:lpstr>
      <vt:lpstr>ZAKONI UČENJA</vt:lpstr>
      <vt:lpstr>PowerPointova predstavitev</vt:lpstr>
      <vt:lpstr>PowerPointova predstavitev</vt:lpstr>
      <vt:lpstr>NALOGE INŠTRUKTORJA </vt:lpstr>
      <vt:lpstr>PowerPointova predstavitev</vt:lpstr>
      <vt:lpstr>ZAZNAVE</vt:lpstr>
      <vt:lpstr>FAKTORJI, KI VPLIVAJO NA ZAZNAVE</vt:lpstr>
      <vt:lpstr>PowerPointova predstavitev</vt:lpstr>
      <vt:lpstr>STILI UČENJA</vt:lpstr>
      <vt:lpstr>UČENJE SPRETNOSTI</vt:lpstr>
      <vt:lpstr>ZVEDANJE REZULTATOV / ODZIVOV</vt:lpstr>
      <vt:lpstr>RAZVIJANJE SPRETNOSTI</vt:lpstr>
      <vt:lpstr>UPORABA NAUČENIH SPRETNOSTI</vt:lpstr>
      <vt:lpstr>VEČOPRAVILNOST (MULTITASKING)</vt:lpstr>
      <vt:lpstr>PowerPointova predstavitev</vt:lpstr>
      <vt:lpstr>PowerPointova predstavitev</vt:lpstr>
      <vt:lpstr>NALOGE INŠTRUKTORJA</vt:lpstr>
      <vt:lpstr>SITUACIJSKO UČENJE</vt:lpstr>
      <vt:lpstr>NAPAKE</vt:lpstr>
      <vt:lpstr>ODPRAVLJANJE NAPAK</vt:lpstr>
      <vt:lpstr>NALOGE INŠTRUKTORJA</vt:lpstr>
      <vt:lpstr>MOTIVACIJA</vt:lpstr>
      <vt:lpstr>VRSTE MOTIVACIJE</vt:lpstr>
      <vt:lpstr> NEKATERE ZNAČILNOSTI NOTRANJE MOTIVIRANIH POSAMEZNIKOV  (učencev in UČITELJEV) </vt:lpstr>
      <vt:lpstr>MOTIVACIJA INŠTRUKTORJEV</vt:lpstr>
      <vt:lpstr>KAKO VZDRŽEVATI MOTIVACIJO</vt:lpstr>
      <vt:lpstr>PADEC MOTIVACIJE</vt:lpstr>
      <vt:lpstr>UČNI TRANSFER</vt:lpstr>
      <vt:lpstr>VPLIV TEKMOVALNOSTI NA UČENJE</vt:lpstr>
      <vt:lpstr>OSTALI VPLIVI NA UČENJE</vt:lpstr>
      <vt:lpstr>OBRAMBNI MEHANIZMI</vt:lpstr>
      <vt:lpstr>Literatura:</vt:lpstr>
    </vt:vector>
  </TitlesOfParts>
  <Company>OŠ Martina Konšaka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IZOBRAŽEVANJE FI(S)</dc:title>
  <dc:creator>Učitelj</dc:creator>
  <cp:lastModifiedBy>Uporabnik</cp:lastModifiedBy>
  <cp:revision>183</cp:revision>
  <dcterms:created xsi:type="dcterms:W3CDTF">2014-12-29T07:00:49Z</dcterms:created>
  <dcterms:modified xsi:type="dcterms:W3CDTF">2024-01-20T06:21:59Z</dcterms:modified>
</cp:coreProperties>
</file>