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3" r:id="rId2"/>
    <p:sldId id="269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7" r:id="rId13"/>
    <p:sldId id="286" r:id="rId14"/>
    <p:sldId id="288" r:id="rId15"/>
    <p:sldId id="290" r:id="rId16"/>
    <p:sldId id="291" r:id="rId17"/>
    <p:sldId id="292" r:id="rId18"/>
    <p:sldId id="293" r:id="rId19"/>
  </p:sldIdLst>
  <p:sldSz cx="12192000" cy="6858000"/>
  <p:notesSz cx="10234613" cy="70993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 Naveršnik" initials="NN" lastIdx="0" clrIdx="0">
    <p:extLst>
      <p:ext uri="{19B8F6BF-5375-455C-9EA6-DF929625EA0E}">
        <p15:presenceInfo xmlns:p15="http://schemas.microsoft.com/office/powerpoint/2012/main" userId="Nik Naverš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CC0000"/>
    <a:srgbClr val="FF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62" autoAdjust="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61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5797246" y="0"/>
            <a:ext cx="4434999" cy="3561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02F7BDF-E6C3-4B98-A45B-05505FD6B8E1}" type="datetimeFigureOut">
              <a:rPr lang="sl-SI" smtClean="0"/>
              <a:t>16. 01. 2024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1023462" y="3416538"/>
            <a:ext cx="8187690" cy="2795350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6743103"/>
            <a:ext cx="4434999" cy="35619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5797246" y="6743103"/>
            <a:ext cx="4434999" cy="35619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A99E455-BD53-4B86-BD19-7F1BCA6882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3378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9E455-BD53-4B86-BD19-7F1BCA688269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73855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9E455-BD53-4B86-BD19-7F1BCA688269}" type="slidenum">
              <a:rPr lang="sl-SI" smtClean="0"/>
              <a:t>10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7702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9E455-BD53-4B86-BD19-7F1BCA688269}" type="slidenum">
              <a:rPr lang="sl-SI" smtClean="0"/>
              <a:t>11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25478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9E455-BD53-4B86-BD19-7F1BCA688269}" type="slidenum">
              <a:rPr lang="sl-SI" smtClean="0"/>
              <a:t>12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23277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9E455-BD53-4B86-BD19-7F1BCA688269}" type="slidenum">
              <a:rPr lang="sl-SI" smtClean="0"/>
              <a:t>13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95068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9E455-BD53-4B86-BD19-7F1BCA688269}" type="slidenum">
              <a:rPr lang="sl-SI" smtClean="0"/>
              <a:t>14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14295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9E455-BD53-4B86-BD19-7F1BCA688269}" type="slidenum">
              <a:rPr lang="sl-SI" smtClean="0"/>
              <a:t>15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15681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9E455-BD53-4B86-BD19-7F1BCA688269}" type="slidenum">
              <a:rPr lang="sl-SI" smtClean="0"/>
              <a:t>16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18634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9E455-BD53-4B86-BD19-7F1BCA688269}" type="slidenum">
              <a:rPr lang="sl-SI" smtClean="0"/>
              <a:t>17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25729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9E455-BD53-4B86-BD19-7F1BCA688269}" type="slidenum">
              <a:rPr lang="sl-SI" smtClean="0"/>
              <a:t>18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01973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9E455-BD53-4B86-BD19-7F1BCA688269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06011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9E455-BD53-4B86-BD19-7F1BCA688269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50371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9E455-BD53-4B86-BD19-7F1BCA688269}" type="slidenum">
              <a:rPr lang="sl-SI" smtClean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04100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9E455-BD53-4B86-BD19-7F1BCA688269}" type="slidenum">
              <a:rPr lang="sl-SI" smtClean="0"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0100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9E455-BD53-4B86-BD19-7F1BCA688269}" type="slidenum">
              <a:rPr lang="sl-SI" smtClean="0"/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27724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9E455-BD53-4B86-BD19-7F1BCA688269}" type="slidenum">
              <a:rPr lang="sl-SI" smtClean="0"/>
              <a:t>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5990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9E455-BD53-4B86-BD19-7F1BCA688269}" type="slidenum">
              <a:rPr lang="sl-SI" smtClean="0"/>
              <a:t>8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78338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9E455-BD53-4B86-BD19-7F1BCA688269}" type="slidenum">
              <a:rPr lang="sl-SI" smtClean="0"/>
              <a:t>9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96855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2721E5-8C3A-4458-A294-DDDA25528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FC19530-CD95-40E5-AC4D-25D0BD4F3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611FD94-8F2E-4E57-A72F-36A281D91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8484-29F7-400B-9DAB-270BE79B7E09}" type="datetimeFigureOut">
              <a:rPr lang="sl-SI" smtClean="0"/>
              <a:t>16. 01. 2024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62122D8-DDCB-40EA-BD9D-E51535D9C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15BC2B0-7926-4DFA-8C9C-864E680F5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10FA-0E69-4E53-B648-ACDA4E6223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233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4BDCA0-39B5-43ED-8F21-D7F06D597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A63280B5-88E8-4A99-9D23-9A3B918E5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B00792D-4DD2-4DF7-9DED-A2698A96D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8484-29F7-400B-9DAB-270BE79B7E09}" type="datetimeFigureOut">
              <a:rPr lang="sl-SI" smtClean="0"/>
              <a:t>16. 01. 2024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DD5C2CB-2C17-4CF0-9ECA-79911AB69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F1485BC-C098-4856-9A93-42B377490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10FA-0E69-4E53-B648-ACDA4E6223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409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618E1FE9-1EDE-4A8C-B5F4-FE6910D231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3FA1E90-9387-450B-8978-2EEF4E8A8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A21EFDD-11C1-4536-ADCB-AFCCCDE3B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8484-29F7-400B-9DAB-270BE79B7E09}" type="datetimeFigureOut">
              <a:rPr lang="sl-SI" smtClean="0"/>
              <a:t>16. 01. 2024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93D6A4B-108D-47EA-B0AA-5C9D3BDC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A6ECDD8-A965-4755-8BD8-0806E0DC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10FA-0E69-4E53-B648-ACDA4E6223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493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978A44-849D-44DE-8CE4-6337BA880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E76B0AF-F32B-40DF-85AA-C031FD463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3D49E45-BB67-43B3-BAA9-9BE830A54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8484-29F7-400B-9DAB-270BE79B7E09}" type="datetimeFigureOut">
              <a:rPr lang="sl-SI" smtClean="0"/>
              <a:t>16. 01. 2024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F31D98F-6335-4F40-A92F-202EB93EF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A8B5EA0-32EB-4B37-851F-9A5DD223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10FA-0E69-4E53-B648-ACDA4E6223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888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D25CF1-72CA-4CD4-A48C-40E538223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2457961-C20B-4339-A78F-1DAB05F57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A5BB8FD-AC66-4F38-B656-3705ECE2C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8484-29F7-400B-9DAB-270BE79B7E09}" type="datetimeFigureOut">
              <a:rPr lang="sl-SI" smtClean="0"/>
              <a:t>16. 01. 2024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50A3AFB-B3CA-40FE-B83E-FB0ADA03E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70979EB-4F37-4E24-A3B3-8E850265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10FA-0E69-4E53-B648-ACDA4E6223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634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709C53-9B7B-4395-918C-C2BA609B6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8EC71D5-149C-44EE-8628-F3C5326BD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4DBB181-5DE1-4192-9263-184234893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815DA66-F154-4E1B-85C1-A048E1E8E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8484-29F7-400B-9DAB-270BE79B7E09}" type="datetimeFigureOut">
              <a:rPr lang="sl-SI" smtClean="0"/>
              <a:t>16. 01. 2024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27CAF9E-B1C6-46F8-9A22-B4AE3691E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AD4C7FC-8F22-4CDF-BAD6-C2436607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10FA-0E69-4E53-B648-ACDA4E6223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781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1DAAA1-540A-4749-86E4-04B368087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9FD4030-0609-40DD-8FB5-7F4E400EB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818F45B-ED91-4CA1-9389-BFA31DCF4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0A99B82F-A31E-455E-AB22-83C0FA802D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9587AEAD-276A-4453-A782-EADEEC3633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1F1EAF87-FFD8-461D-B72B-B051805D2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8484-29F7-400B-9DAB-270BE79B7E09}" type="datetimeFigureOut">
              <a:rPr lang="sl-SI" smtClean="0"/>
              <a:t>16. 01. 2024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5BF92613-D761-4C95-8F06-4FCE3807B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F1056975-D2EE-4DDF-8F23-064EC26C9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10FA-0E69-4E53-B648-ACDA4E6223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74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F81C82-6B97-46DE-9DEA-9E2930EBD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36B0A6C1-024D-481F-A8DA-38120FBB9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8484-29F7-400B-9DAB-270BE79B7E09}" type="datetimeFigureOut">
              <a:rPr lang="sl-SI" smtClean="0"/>
              <a:t>16. 01. 2024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67DD1805-EBA1-4BAF-8B5E-ADB992B87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60DCD399-0D38-46FC-9CBB-30F8F166B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10FA-0E69-4E53-B648-ACDA4E6223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880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6310A1B0-4781-409C-81C2-F910C8504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8484-29F7-400B-9DAB-270BE79B7E09}" type="datetimeFigureOut">
              <a:rPr lang="sl-SI" smtClean="0"/>
              <a:t>16. 01. 2024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2AAF5AEF-8006-4B14-B1A8-BDA3FC0B3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FE92526-F8E8-459D-8AE3-8F144BBC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10FA-0E69-4E53-B648-ACDA4E6223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3354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03235C-3B52-41BD-9457-2A75A9397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7DF328E-3E35-469E-A645-B9E2E1989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3E15E12-492C-418E-8E06-2C321D875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32BCFE7-6B0C-4D1E-94AA-910C1F775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8484-29F7-400B-9DAB-270BE79B7E09}" type="datetimeFigureOut">
              <a:rPr lang="sl-SI" smtClean="0"/>
              <a:t>16. 01. 2024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0A40DD7-ADC8-4DC3-9F5F-1C6D59DE7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87D04A7-076A-4F99-9643-8283ACE1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10FA-0E69-4E53-B648-ACDA4E6223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838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6B312F-D30D-4D18-987C-83232006C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EBD0AD00-DDC9-4613-9770-F6CD86ED49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086C77C-3F6A-4878-B62C-6BD484A07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6727EE9-10A5-44FC-B9F8-69549A703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8484-29F7-400B-9DAB-270BE79B7E09}" type="datetimeFigureOut">
              <a:rPr lang="sl-SI" smtClean="0"/>
              <a:t>16. 01. 2024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04270B9-9DB2-480D-A312-F1B305113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AAE2B0F-8D61-4426-B642-443122C6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10FA-0E69-4E53-B648-ACDA4E6223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1538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D7F0D33E-75F7-4876-9093-6AA2555D1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C34CFAE-6B05-42ED-97AC-0054BEA79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AE867A6-5F81-44C3-9494-AE23D2C91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E8484-29F7-400B-9DAB-270BE79B7E09}" type="datetimeFigureOut">
              <a:rPr lang="sl-SI" smtClean="0"/>
              <a:t>16. 01. 2024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385F8C4-8567-41CD-8490-705CB653ED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5CB1B98-0DDB-4FC8-A78A-10B1C0AFA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A10FA-0E69-4E53-B648-ACDA4E6223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873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12AA9549-3F14-4F20-A503-E94A508F0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142" y="1825625"/>
            <a:ext cx="1809135" cy="435133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541338" algn="l"/>
              </a:tabLst>
            </a:pPr>
            <a:endParaRPr lang="sl-SI" dirty="0"/>
          </a:p>
          <a:p>
            <a:pPr marL="0" indent="0">
              <a:buNone/>
              <a:tabLst>
                <a:tab pos="541338" algn="l"/>
              </a:tabLst>
            </a:pPr>
            <a:r>
              <a:rPr lang="sl-SI" dirty="0"/>
              <a:t>  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A8C3B9C3-3358-42CE-8621-5A3A5FEC5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70443" y="0"/>
            <a:ext cx="10021557" cy="6857999"/>
          </a:xfrm>
          <a:blipFill dpi="0" rotWithShape="1">
            <a:blip r:embed="rId4">
              <a:alphaModFix amt="81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l-SI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sl-SI" sz="66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Psihofizična priprava na letenje</a:t>
            </a:r>
          </a:p>
          <a:p>
            <a:pPr marL="0" indent="0" algn="ctr">
              <a:buNone/>
            </a:pPr>
            <a:endParaRPr lang="sl-SI" b="1" dirty="0"/>
          </a:p>
          <a:p>
            <a:pPr marL="0" indent="0">
              <a:buNone/>
            </a:pPr>
            <a:r>
              <a:rPr lang="sl-SI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</a:t>
            </a:r>
            <a:endParaRPr lang="sl-SI" sz="54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0" indent="0" algn="r">
              <a:buNone/>
            </a:pPr>
            <a:r>
              <a:rPr lang="sl-SI" sz="5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</a:p>
          <a:p>
            <a:pPr marL="0" indent="0" algn="ctr">
              <a:buNone/>
            </a:pPr>
            <a:r>
              <a:rPr lang="sl-SI" sz="3200" b="1" i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</a:t>
            </a:r>
          </a:p>
          <a:p>
            <a:pPr marL="0" indent="0" algn="ctr">
              <a:buNone/>
            </a:pPr>
            <a:endParaRPr lang="sl-SI" sz="3200" b="1" i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sl-SI" sz="3200" b="1" i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Simona Potočnik</a:t>
            </a:r>
          </a:p>
          <a:p>
            <a:pPr marL="0" indent="0" algn="ctr">
              <a:buNone/>
            </a:pPr>
            <a:r>
              <a:rPr lang="sl-SI" sz="3200" b="1" i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20.1.2024</a:t>
            </a:r>
          </a:p>
        </p:txBody>
      </p:sp>
      <p:sp>
        <p:nvSpPr>
          <p:cNvPr id="8" name="Označba mesta vsebine 4">
            <a:extLst>
              <a:ext uri="{FF2B5EF4-FFF2-40B4-BE49-F238E27FC236}">
                <a16:creationId xmlns:a16="http://schemas.microsoft.com/office/drawing/2014/main" id="{440B81F1-0307-42C6-8A16-25ACCCBF5351}"/>
              </a:ext>
            </a:extLst>
          </p:cNvPr>
          <p:cNvSpPr txBox="1">
            <a:spLocks/>
          </p:cNvSpPr>
          <p:nvPr/>
        </p:nvSpPr>
        <p:spPr>
          <a:xfrm>
            <a:off x="226142" y="1268361"/>
            <a:ext cx="1809135" cy="49357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GB" sz="1800" b="1" i="1" dirty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We fly since 1927</a:t>
            </a:r>
          </a:p>
          <a:p>
            <a:pPr marL="0" indent="0">
              <a:spcBef>
                <a:spcPts val="600"/>
              </a:spcBef>
              <a:buNone/>
            </a:pPr>
            <a:endParaRPr lang="sl-SI" sz="1800" b="1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2200" dirty="0">
                <a:latin typeface="Gill Sans MT" pitchFamily="34" charset="-18"/>
              </a:rPr>
              <a:t>Psihična priprava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1500" dirty="0">
                <a:latin typeface="Gill Sans MT" pitchFamily="34" charset="-18"/>
              </a:rPr>
              <a:t>-Spanje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1500" dirty="0">
                <a:latin typeface="Gill Sans MT" pitchFamily="34" charset="-18"/>
              </a:rPr>
              <a:t>-priprava na letenje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1500" dirty="0">
                <a:latin typeface="Gill Sans MT" pitchFamily="34" charset="-18"/>
              </a:rPr>
              <a:t>-obvladovanje stresa</a:t>
            </a:r>
          </a:p>
          <a:p>
            <a:pPr marL="0" indent="0">
              <a:spcBef>
                <a:spcPts val="600"/>
              </a:spcBef>
              <a:buNone/>
            </a:pPr>
            <a:endParaRPr lang="sl-SI" sz="15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22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2200" dirty="0">
                <a:latin typeface="Gill Sans MT" pitchFamily="34" charset="-18"/>
              </a:rPr>
              <a:t>Fizična priprava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1500" dirty="0">
                <a:latin typeface="Gill Sans MT" pitchFamily="34" charset="-18"/>
              </a:rPr>
              <a:t>-Prehrana in </a:t>
            </a:r>
            <a:r>
              <a:rPr lang="sl-SI" sz="1500" dirty="0" err="1">
                <a:latin typeface="Gill Sans MT" pitchFamily="34" charset="-18"/>
              </a:rPr>
              <a:t>hidracija</a:t>
            </a:r>
            <a:endParaRPr lang="sl-SI" sz="15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1500" dirty="0">
                <a:latin typeface="Gill Sans MT" pitchFamily="34" charset="-18"/>
              </a:rPr>
              <a:t>-Pripomočki za letenje</a:t>
            </a:r>
          </a:p>
          <a:p>
            <a:pPr>
              <a:spcBef>
                <a:spcPts val="600"/>
              </a:spcBef>
              <a:buFontTx/>
              <a:buChar char="-"/>
            </a:pPr>
            <a:endParaRPr lang="sl-SI" sz="17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2200" dirty="0">
              <a:latin typeface="Gill Sans MT" pitchFamily="34" charset="-18"/>
            </a:endParaRPr>
          </a:p>
          <a:p>
            <a:pPr marL="179388" indent="-179388">
              <a:spcBef>
                <a:spcPts val="600"/>
              </a:spcBef>
              <a:buFontTx/>
              <a:buAutoNum type="arabicPeriod"/>
            </a:pPr>
            <a:endParaRPr lang="sl-SI" sz="22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22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2200" i="1" dirty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Simona Potočnik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541338" algn="l"/>
              </a:tabLst>
            </a:pPr>
            <a:endParaRPr lang="sl-SI" dirty="0"/>
          </a:p>
          <a:p>
            <a:pPr marL="0" indent="0">
              <a:buFont typeface="Arial" panose="020B0604020202020204" pitchFamily="34" charset="0"/>
              <a:buNone/>
              <a:tabLst>
                <a:tab pos="541338" algn="l"/>
              </a:tabLst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57627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1154EF71-BAF8-4432-AA2F-FAE9B95CE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587" y="365125"/>
            <a:ext cx="9102213" cy="1325563"/>
          </a:xfrm>
        </p:spPr>
        <p:txBody>
          <a:bodyPr/>
          <a:lstStyle/>
          <a:p>
            <a:pPr algn="ctr"/>
            <a:r>
              <a:rPr lang="sl-SI" b="1" dirty="0">
                <a:latin typeface="+mn-lt"/>
              </a:rPr>
              <a:t>Obvladovanje stresa</a:t>
            </a:r>
            <a:endParaRPr lang="en-GB" dirty="0">
              <a:latin typeface="+mn-lt"/>
            </a:endParaRP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12AA9549-3F14-4F20-A503-E94A508F0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142" y="1825625"/>
            <a:ext cx="1809135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3200" b="1" i="1" dirty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We fly since 1927</a:t>
            </a:r>
          </a:p>
          <a:p>
            <a:pPr marL="0" indent="0">
              <a:spcBef>
                <a:spcPts val="600"/>
              </a:spcBef>
              <a:buNone/>
            </a:pPr>
            <a:endParaRPr lang="sl-SI" sz="3200" b="1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dirty="0">
                <a:latin typeface="Gill Sans MT" pitchFamily="34" charset="-18"/>
              </a:rPr>
              <a:t>Psihična priprava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-Spanje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-priprava na letenje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</a:t>
            </a:r>
            <a:r>
              <a:rPr lang="sl-SI" sz="2800" b="1" dirty="0">
                <a:latin typeface="Gill Sans MT" pitchFamily="34" charset="-18"/>
              </a:rPr>
              <a:t>obvladovanje stresa</a:t>
            </a:r>
          </a:p>
          <a:p>
            <a:pPr marL="0" indent="0">
              <a:spcBef>
                <a:spcPts val="600"/>
              </a:spcBef>
              <a:buNone/>
            </a:pPr>
            <a:endParaRPr lang="sl-SI" sz="28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dirty="0">
                <a:latin typeface="Gill Sans MT" pitchFamily="34" charset="-18"/>
              </a:rPr>
              <a:t>Fizična priprava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-Prehrana in </a:t>
            </a:r>
            <a:r>
              <a:rPr lang="sl-SI" sz="2800" dirty="0" err="1">
                <a:latin typeface="Gill Sans MT" pitchFamily="34" charset="-18"/>
              </a:rPr>
              <a:t>hidracija</a:t>
            </a:r>
            <a:endParaRPr lang="sl-SI" sz="28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-Pripomočki za letenje</a:t>
            </a:r>
          </a:p>
          <a:p>
            <a:pPr>
              <a:spcBef>
                <a:spcPts val="600"/>
              </a:spcBef>
              <a:buFontTx/>
              <a:buChar char="-"/>
            </a:pPr>
            <a:endParaRPr lang="sl-SI" sz="32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179388" indent="-179388">
              <a:spcBef>
                <a:spcPts val="600"/>
              </a:spcBef>
              <a:buFontTx/>
              <a:buAutoNum type="arabicPeriod"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i="1" dirty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Simona Potočnik</a:t>
            </a:r>
          </a:p>
          <a:p>
            <a:pPr marL="0" indent="0">
              <a:buNone/>
              <a:tabLst>
                <a:tab pos="541338" algn="l"/>
              </a:tabLst>
            </a:pPr>
            <a:endParaRPr lang="sl-SI" dirty="0"/>
          </a:p>
          <a:p>
            <a:pPr marL="0" indent="0">
              <a:buNone/>
              <a:tabLst>
                <a:tab pos="541338" algn="l"/>
              </a:tabLst>
            </a:pPr>
            <a:endParaRPr lang="sl-SI" dirty="0"/>
          </a:p>
        </p:txBody>
      </p: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BA49C9C7-395B-4BAA-9F06-1FDAC5E3852C}"/>
              </a:ext>
            </a:extLst>
          </p:cNvPr>
          <p:cNvCxnSpPr>
            <a:cxnSpLocks/>
          </p:cNvCxnSpPr>
          <p:nvPr/>
        </p:nvCxnSpPr>
        <p:spPr>
          <a:xfrm>
            <a:off x="2251587" y="1545973"/>
            <a:ext cx="9102213" cy="0"/>
          </a:xfrm>
          <a:prstGeom prst="line">
            <a:avLst/>
          </a:prstGeom>
          <a:ln w="3175" cap="flat" cmpd="sng" algn="ctr">
            <a:solidFill>
              <a:srgbClr val="193C8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značba mesta vsebine 4">
            <a:extLst>
              <a:ext uri="{FF2B5EF4-FFF2-40B4-BE49-F238E27FC236}">
                <a16:creationId xmlns:a16="http://schemas.microsoft.com/office/drawing/2014/main" id="{440B81F1-0307-42C6-8A16-25ACCCBF5351}"/>
              </a:ext>
            </a:extLst>
          </p:cNvPr>
          <p:cNvSpPr txBox="1">
            <a:spLocks/>
          </p:cNvSpPr>
          <p:nvPr/>
        </p:nvSpPr>
        <p:spPr>
          <a:xfrm>
            <a:off x="226142" y="1825625"/>
            <a:ext cx="1809135" cy="442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sl-SI" sz="1900" i="1" dirty="0">
              <a:solidFill>
                <a:schemeClr val="tx1">
                  <a:lumMod val="50000"/>
                  <a:lumOff val="50000"/>
                </a:schemeClr>
              </a:solidFill>
              <a:latin typeface="Gill Sans MT" pitchFamily="34" charset="-18"/>
            </a:endParaRPr>
          </a:p>
        </p:txBody>
      </p:sp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BF2FF9F8-B559-65C2-E9E7-B3F309B37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6198" y="1825625"/>
            <a:ext cx="8687602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Vrste stresa:</a:t>
            </a:r>
          </a:p>
          <a:p>
            <a:r>
              <a:rPr lang="sl-SI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Akutni stres</a:t>
            </a:r>
          </a:p>
          <a:p>
            <a:r>
              <a:rPr lang="sl-SI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Kronični stres</a:t>
            </a:r>
          </a:p>
          <a:p>
            <a:pPr marL="0" indent="0" algn="ctr">
              <a:buNone/>
            </a:pPr>
            <a:endParaRPr lang="sl-SI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E6183B8-955F-9B75-5D8B-BE2D66E2A1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76" y="2779345"/>
            <a:ext cx="3397618" cy="339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47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1154EF71-BAF8-4432-AA2F-FAE9B95CE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587" y="365125"/>
            <a:ext cx="9102213" cy="1325563"/>
          </a:xfrm>
        </p:spPr>
        <p:txBody>
          <a:bodyPr/>
          <a:lstStyle/>
          <a:p>
            <a:pPr algn="ctr"/>
            <a:r>
              <a:rPr lang="sl-SI" b="1" dirty="0">
                <a:latin typeface="+mn-lt"/>
              </a:rPr>
              <a:t>Obvladovanje stresa</a:t>
            </a:r>
            <a:endParaRPr lang="en-GB" dirty="0">
              <a:latin typeface="+mn-lt"/>
            </a:endParaRP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12AA9549-3F14-4F20-A503-E94A508F0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142" y="1825625"/>
            <a:ext cx="1809135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3200" b="1" i="1" dirty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We fly since 1927</a:t>
            </a:r>
          </a:p>
          <a:p>
            <a:pPr marL="0" indent="0">
              <a:spcBef>
                <a:spcPts val="600"/>
              </a:spcBef>
              <a:buNone/>
            </a:pPr>
            <a:endParaRPr lang="sl-SI" sz="3200" b="1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dirty="0">
                <a:latin typeface="Gill Sans MT" pitchFamily="34" charset="-18"/>
              </a:rPr>
              <a:t>Psihična priprava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-Spanje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-priprava na letenje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</a:t>
            </a:r>
            <a:r>
              <a:rPr lang="sl-SI" sz="2800" b="1" dirty="0">
                <a:latin typeface="Gill Sans MT" pitchFamily="34" charset="-18"/>
              </a:rPr>
              <a:t>obvladovanje stresa</a:t>
            </a:r>
          </a:p>
          <a:p>
            <a:pPr marL="0" indent="0">
              <a:spcBef>
                <a:spcPts val="600"/>
              </a:spcBef>
              <a:buNone/>
            </a:pPr>
            <a:endParaRPr lang="sl-SI" sz="28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dirty="0">
                <a:latin typeface="Gill Sans MT" pitchFamily="34" charset="-18"/>
              </a:rPr>
              <a:t>Fizična priprava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-Prehrana in </a:t>
            </a:r>
            <a:r>
              <a:rPr lang="sl-SI" sz="2800" dirty="0" err="1">
                <a:latin typeface="Gill Sans MT" pitchFamily="34" charset="-18"/>
              </a:rPr>
              <a:t>hidracija</a:t>
            </a:r>
            <a:endParaRPr lang="sl-SI" sz="28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-Pripomočki za letenje</a:t>
            </a:r>
          </a:p>
          <a:p>
            <a:pPr>
              <a:spcBef>
                <a:spcPts val="600"/>
              </a:spcBef>
              <a:buFontTx/>
              <a:buChar char="-"/>
            </a:pPr>
            <a:endParaRPr lang="sl-SI" sz="32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179388" indent="-179388">
              <a:spcBef>
                <a:spcPts val="600"/>
              </a:spcBef>
              <a:buFontTx/>
              <a:buAutoNum type="arabicPeriod"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i="1" dirty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Simona Potočnik</a:t>
            </a:r>
          </a:p>
          <a:p>
            <a:pPr marL="0" indent="0">
              <a:buNone/>
              <a:tabLst>
                <a:tab pos="541338" algn="l"/>
              </a:tabLst>
            </a:pPr>
            <a:endParaRPr lang="sl-SI" dirty="0"/>
          </a:p>
          <a:p>
            <a:pPr marL="0" indent="0">
              <a:buNone/>
              <a:tabLst>
                <a:tab pos="541338" algn="l"/>
              </a:tabLst>
            </a:pPr>
            <a:endParaRPr lang="sl-SI" dirty="0"/>
          </a:p>
        </p:txBody>
      </p: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BA49C9C7-395B-4BAA-9F06-1FDAC5E3852C}"/>
              </a:ext>
            </a:extLst>
          </p:cNvPr>
          <p:cNvCxnSpPr>
            <a:cxnSpLocks/>
          </p:cNvCxnSpPr>
          <p:nvPr/>
        </p:nvCxnSpPr>
        <p:spPr>
          <a:xfrm>
            <a:off x="2251587" y="1545973"/>
            <a:ext cx="9102213" cy="0"/>
          </a:xfrm>
          <a:prstGeom prst="line">
            <a:avLst/>
          </a:prstGeom>
          <a:ln w="3175" cap="flat" cmpd="sng" algn="ctr">
            <a:solidFill>
              <a:srgbClr val="193C8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značba mesta vsebine 4">
            <a:extLst>
              <a:ext uri="{FF2B5EF4-FFF2-40B4-BE49-F238E27FC236}">
                <a16:creationId xmlns:a16="http://schemas.microsoft.com/office/drawing/2014/main" id="{440B81F1-0307-42C6-8A16-25ACCCBF5351}"/>
              </a:ext>
            </a:extLst>
          </p:cNvPr>
          <p:cNvSpPr txBox="1">
            <a:spLocks/>
          </p:cNvSpPr>
          <p:nvPr/>
        </p:nvSpPr>
        <p:spPr>
          <a:xfrm>
            <a:off x="226142" y="1825625"/>
            <a:ext cx="1809135" cy="442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sl-SI" sz="1900" i="1" dirty="0">
              <a:solidFill>
                <a:schemeClr val="tx1">
                  <a:lumMod val="50000"/>
                  <a:lumOff val="50000"/>
                </a:schemeClr>
              </a:solidFill>
              <a:latin typeface="Gill Sans MT" pitchFamily="34" charset="-18"/>
            </a:endParaRPr>
          </a:p>
        </p:txBody>
      </p:sp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BF2FF9F8-B559-65C2-E9E7-B3F309B37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6198" y="1825625"/>
            <a:ext cx="8687602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</a:t>
            </a:r>
            <a:r>
              <a:rPr lang="it-IT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lahko</a:t>
            </a:r>
            <a:r>
              <a:rPr lang="it-IT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preventivno</a:t>
            </a:r>
            <a:r>
              <a:rPr lang="it-IT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ravnamo</a:t>
            </a:r>
            <a:r>
              <a:rPr lang="it-IT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proti </a:t>
            </a:r>
            <a:r>
              <a:rPr lang="it-IT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stresu</a:t>
            </a:r>
            <a:r>
              <a:rPr lang="it-IT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sl-SI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</a:t>
            </a:r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Naučimo se tehnik sproščanja</a:t>
            </a:r>
          </a:p>
          <a:p>
            <a:pPr marL="0" indent="0">
              <a:buNone/>
            </a:pPr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Umaknemo se iz stresnih situacij</a:t>
            </a:r>
          </a:p>
          <a:p>
            <a:pPr marL="0" indent="0">
              <a:buNone/>
            </a:pPr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Izboljšamo svojo higieno spanja</a:t>
            </a:r>
          </a:p>
          <a:p>
            <a:pPr marL="0" indent="0">
              <a:buNone/>
            </a:pPr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Vzemimo si čas zase</a:t>
            </a:r>
          </a:p>
          <a:p>
            <a:pPr marL="0" indent="0">
              <a:buNone/>
            </a:pPr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Izogibajmo se uporabi alkohola in       psihoaktivnih substanc</a:t>
            </a:r>
          </a:p>
          <a:p>
            <a:pPr marL="0" indent="0">
              <a:buNone/>
            </a:pPr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Poiščimo podporo bližnjih, ki jim zaupamo</a:t>
            </a:r>
          </a:p>
          <a:p>
            <a:pPr marL="0" indent="0" algn="ctr">
              <a:buNone/>
            </a:pPr>
            <a:endParaRPr lang="sl-SI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8907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1154EF71-BAF8-4432-AA2F-FAE9B95CE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587" y="365125"/>
            <a:ext cx="9102213" cy="1325563"/>
          </a:xfrm>
        </p:spPr>
        <p:txBody>
          <a:bodyPr/>
          <a:lstStyle/>
          <a:p>
            <a:pPr algn="ctr"/>
            <a:r>
              <a:rPr lang="sl-SI" b="1" dirty="0">
                <a:latin typeface="+mn-lt"/>
              </a:rPr>
              <a:t>Prehrana</a:t>
            </a:r>
            <a:endParaRPr lang="en-GB" dirty="0">
              <a:latin typeface="+mn-lt"/>
            </a:endParaRP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12AA9549-3F14-4F20-A503-E94A508F0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142" y="1825625"/>
            <a:ext cx="1809135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3200" b="1" i="1" dirty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We fly since 1927</a:t>
            </a:r>
          </a:p>
          <a:p>
            <a:pPr marL="0" indent="0">
              <a:spcBef>
                <a:spcPts val="600"/>
              </a:spcBef>
              <a:buNone/>
            </a:pPr>
            <a:endParaRPr lang="sl-SI" sz="3200" b="1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dirty="0">
                <a:latin typeface="Gill Sans MT" pitchFamily="34" charset="-18"/>
              </a:rPr>
              <a:t>Psihična priprava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-Spanje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-priprava na letenje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-obvladovanje stresa</a:t>
            </a:r>
          </a:p>
          <a:p>
            <a:pPr marL="0" indent="0">
              <a:spcBef>
                <a:spcPts val="600"/>
              </a:spcBef>
              <a:buNone/>
            </a:pPr>
            <a:endParaRPr lang="sl-SI" sz="28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dirty="0">
                <a:latin typeface="Gill Sans MT" pitchFamily="34" charset="-18"/>
              </a:rPr>
              <a:t>Fizična priprava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b="1" dirty="0">
                <a:latin typeface="Gill Sans MT" pitchFamily="34" charset="-18"/>
              </a:rPr>
              <a:t>-Prehrana </a:t>
            </a:r>
            <a:r>
              <a:rPr lang="sl-SI" sz="2800" dirty="0">
                <a:latin typeface="Gill Sans MT" pitchFamily="34" charset="-18"/>
              </a:rPr>
              <a:t>in </a:t>
            </a:r>
            <a:r>
              <a:rPr lang="sl-SI" sz="2800" dirty="0" err="1">
                <a:latin typeface="Gill Sans MT" pitchFamily="34" charset="-18"/>
              </a:rPr>
              <a:t>hidracija</a:t>
            </a:r>
            <a:endParaRPr lang="sl-SI" sz="28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-Pripomočki za letenje</a:t>
            </a:r>
          </a:p>
          <a:p>
            <a:pPr>
              <a:spcBef>
                <a:spcPts val="600"/>
              </a:spcBef>
              <a:buFontTx/>
              <a:buChar char="-"/>
            </a:pPr>
            <a:endParaRPr lang="sl-SI" sz="32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179388" indent="-179388">
              <a:spcBef>
                <a:spcPts val="600"/>
              </a:spcBef>
              <a:buFontTx/>
              <a:buAutoNum type="arabicPeriod"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i="1" dirty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Simona Potočnik</a:t>
            </a:r>
          </a:p>
          <a:p>
            <a:pPr marL="0" indent="0">
              <a:buNone/>
              <a:tabLst>
                <a:tab pos="541338" algn="l"/>
              </a:tabLst>
            </a:pPr>
            <a:endParaRPr lang="sl-SI" dirty="0"/>
          </a:p>
          <a:p>
            <a:pPr marL="0" indent="0">
              <a:buNone/>
              <a:tabLst>
                <a:tab pos="541338" algn="l"/>
              </a:tabLst>
            </a:pPr>
            <a:endParaRPr lang="sl-SI" dirty="0"/>
          </a:p>
        </p:txBody>
      </p: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BA49C9C7-395B-4BAA-9F06-1FDAC5E3852C}"/>
              </a:ext>
            </a:extLst>
          </p:cNvPr>
          <p:cNvCxnSpPr>
            <a:cxnSpLocks/>
          </p:cNvCxnSpPr>
          <p:nvPr/>
        </p:nvCxnSpPr>
        <p:spPr>
          <a:xfrm>
            <a:off x="2251587" y="1545973"/>
            <a:ext cx="9102213" cy="0"/>
          </a:xfrm>
          <a:prstGeom prst="line">
            <a:avLst/>
          </a:prstGeom>
          <a:ln w="3175" cap="flat" cmpd="sng" algn="ctr">
            <a:solidFill>
              <a:srgbClr val="193C8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značba mesta vsebine 4">
            <a:extLst>
              <a:ext uri="{FF2B5EF4-FFF2-40B4-BE49-F238E27FC236}">
                <a16:creationId xmlns:a16="http://schemas.microsoft.com/office/drawing/2014/main" id="{440B81F1-0307-42C6-8A16-25ACCCBF5351}"/>
              </a:ext>
            </a:extLst>
          </p:cNvPr>
          <p:cNvSpPr txBox="1">
            <a:spLocks/>
          </p:cNvSpPr>
          <p:nvPr/>
        </p:nvSpPr>
        <p:spPr>
          <a:xfrm>
            <a:off x="226142" y="1825625"/>
            <a:ext cx="1809135" cy="442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sl-SI" sz="1900" i="1" dirty="0">
              <a:solidFill>
                <a:schemeClr val="tx1">
                  <a:lumMod val="50000"/>
                  <a:lumOff val="50000"/>
                </a:schemeClr>
              </a:solidFill>
              <a:latin typeface="Gill Sans MT" pitchFamily="34" charset="-18"/>
            </a:endParaRPr>
          </a:p>
        </p:txBody>
      </p:sp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BF2FF9F8-B559-65C2-E9E7-B3F309B37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6198" y="1825625"/>
            <a:ext cx="8687602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</a:t>
            </a:r>
            <a:r>
              <a:rPr lang="it-IT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</a:t>
            </a:r>
            <a:r>
              <a:rPr lang="it-IT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izmed</a:t>
            </a:r>
            <a:r>
              <a:rPr lang="it-IT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glavnih</a:t>
            </a:r>
            <a:r>
              <a:rPr lang="it-IT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elementov</a:t>
            </a:r>
            <a:r>
              <a:rPr lang="it-IT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 </a:t>
            </a:r>
            <a:r>
              <a:rPr lang="it-IT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pravilno</a:t>
            </a:r>
            <a:r>
              <a:rPr lang="it-IT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izvedbo</a:t>
            </a:r>
            <a:r>
              <a:rPr lang="it-IT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aktivnosti</a:t>
            </a:r>
            <a:endParaRPr lang="sl-SI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sl-SI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zdrava in uravnotežena prehrana</a:t>
            </a:r>
          </a:p>
          <a:p>
            <a:pPr marL="0" indent="0" algn="ctr">
              <a:buNone/>
            </a:pPr>
            <a:endParaRPr lang="sl-SI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OGLJIKOVI HIDRATI, BELJAKOVINE, MAŠČOBE</a:t>
            </a:r>
          </a:p>
          <a:p>
            <a:pPr algn="ctr"/>
            <a: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MINERALI  in  OKSIDANTI</a:t>
            </a:r>
            <a:r>
              <a:rPr lang="it-IT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7853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1154EF71-BAF8-4432-AA2F-FAE9B95CE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587" y="365125"/>
            <a:ext cx="9102213" cy="1325563"/>
          </a:xfrm>
        </p:spPr>
        <p:txBody>
          <a:bodyPr/>
          <a:lstStyle/>
          <a:p>
            <a:pPr algn="ctr"/>
            <a:r>
              <a:rPr lang="sl-SI" b="1" dirty="0">
                <a:latin typeface="+mn-lt"/>
              </a:rPr>
              <a:t>Prehrana</a:t>
            </a:r>
            <a:endParaRPr lang="en-GB" dirty="0">
              <a:latin typeface="+mn-lt"/>
            </a:endParaRP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12AA9549-3F14-4F20-A503-E94A508F0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142" y="1825625"/>
            <a:ext cx="1809135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3200" b="1" i="1" dirty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We fly since 1927</a:t>
            </a:r>
          </a:p>
          <a:p>
            <a:pPr marL="0" indent="0">
              <a:spcBef>
                <a:spcPts val="600"/>
              </a:spcBef>
              <a:buNone/>
            </a:pPr>
            <a:endParaRPr lang="sl-SI" sz="3200" b="1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dirty="0">
                <a:latin typeface="Gill Sans MT" pitchFamily="34" charset="-18"/>
              </a:rPr>
              <a:t>Psihična priprava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-Spanje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-priprava na letenje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-obvladovanje stresa</a:t>
            </a:r>
          </a:p>
          <a:p>
            <a:pPr marL="0" indent="0">
              <a:spcBef>
                <a:spcPts val="600"/>
              </a:spcBef>
              <a:buNone/>
            </a:pPr>
            <a:endParaRPr lang="sl-SI" sz="28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dirty="0">
                <a:latin typeface="Gill Sans MT" pitchFamily="34" charset="-18"/>
              </a:rPr>
              <a:t>Fizična priprava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b="1" dirty="0">
                <a:latin typeface="Gill Sans MT" pitchFamily="34" charset="-18"/>
              </a:rPr>
              <a:t>-Prehrana </a:t>
            </a:r>
            <a:r>
              <a:rPr lang="sl-SI" sz="2800" dirty="0">
                <a:latin typeface="Gill Sans MT" pitchFamily="34" charset="-18"/>
              </a:rPr>
              <a:t>in </a:t>
            </a:r>
            <a:r>
              <a:rPr lang="sl-SI" sz="2800" dirty="0" err="1">
                <a:latin typeface="Gill Sans MT" pitchFamily="34" charset="-18"/>
              </a:rPr>
              <a:t>hidracija</a:t>
            </a:r>
            <a:endParaRPr lang="sl-SI" sz="28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-Pripomočki za letenje</a:t>
            </a:r>
          </a:p>
          <a:p>
            <a:pPr>
              <a:spcBef>
                <a:spcPts val="600"/>
              </a:spcBef>
              <a:buFontTx/>
              <a:buChar char="-"/>
            </a:pPr>
            <a:endParaRPr lang="sl-SI" sz="32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179388" indent="-179388">
              <a:spcBef>
                <a:spcPts val="600"/>
              </a:spcBef>
              <a:buFontTx/>
              <a:buAutoNum type="arabicPeriod"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i="1" dirty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Simona Potočnik</a:t>
            </a:r>
          </a:p>
          <a:p>
            <a:pPr marL="0" indent="0">
              <a:buNone/>
              <a:tabLst>
                <a:tab pos="541338" algn="l"/>
              </a:tabLst>
            </a:pPr>
            <a:endParaRPr lang="sl-SI" dirty="0"/>
          </a:p>
          <a:p>
            <a:pPr marL="0" indent="0">
              <a:buNone/>
              <a:tabLst>
                <a:tab pos="541338" algn="l"/>
              </a:tabLst>
            </a:pPr>
            <a:endParaRPr lang="sl-SI" dirty="0"/>
          </a:p>
        </p:txBody>
      </p: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BA49C9C7-395B-4BAA-9F06-1FDAC5E3852C}"/>
              </a:ext>
            </a:extLst>
          </p:cNvPr>
          <p:cNvCxnSpPr>
            <a:cxnSpLocks/>
          </p:cNvCxnSpPr>
          <p:nvPr/>
        </p:nvCxnSpPr>
        <p:spPr>
          <a:xfrm>
            <a:off x="2251587" y="1545973"/>
            <a:ext cx="9102213" cy="0"/>
          </a:xfrm>
          <a:prstGeom prst="line">
            <a:avLst/>
          </a:prstGeom>
          <a:ln w="3175" cap="flat" cmpd="sng" algn="ctr">
            <a:solidFill>
              <a:srgbClr val="193C8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značba mesta vsebine 4">
            <a:extLst>
              <a:ext uri="{FF2B5EF4-FFF2-40B4-BE49-F238E27FC236}">
                <a16:creationId xmlns:a16="http://schemas.microsoft.com/office/drawing/2014/main" id="{440B81F1-0307-42C6-8A16-25ACCCBF5351}"/>
              </a:ext>
            </a:extLst>
          </p:cNvPr>
          <p:cNvSpPr txBox="1">
            <a:spLocks/>
          </p:cNvSpPr>
          <p:nvPr/>
        </p:nvSpPr>
        <p:spPr>
          <a:xfrm>
            <a:off x="226142" y="1825625"/>
            <a:ext cx="1809135" cy="442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sl-SI" sz="1900" i="1" dirty="0">
              <a:solidFill>
                <a:schemeClr val="tx1">
                  <a:lumMod val="50000"/>
                  <a:lumOff val="50000"/>
                </a:schemeClr>
              </a:solidFill>
              <a:latin typeface="Gill Sans MT" pitchFamily="34" charset="-18"/>
            </a:endParaRPr>
          </a:p>
        </p:txBody>
      </p:sp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BF2FF9F8-B559-65C2-E9E7-B3F309B37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6198" y="1825625"/>
            <a:ext cx="8687602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Prehrana pred letenjem</a:t>
            </a:r>
          </a:p>
          <a:p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3-4 ure pred letenjem OH bogati obrok 1-4 g na kg telesne teže</a:t>
            </a:r>
          </a:p>
          <a:p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ura pred letenjem enostavni in hitro prebavljivi OH</a:t>
            </a:r>
          </a:p>
          <a:p>
            <a:endParaRPr lang="sl-SI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Prehrana pred letenjem</a:t>
            </a:r>
          </a:p>
          <a:p>
            <a:pPr marL="0" indent="0" algn="ctr">
              <a:buNone/>
            </a:pPr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Uživanje OH med letenjem, če traja let dlje kot 1 uro</a:t>
            </a:r>
          </a:p>
          <a:p>
            <a:pPr marL="0" indent="0" algn="ctr">
              <a:buNone/>
            </a:pPr>
            <a:endParaRPr lang="sl-SI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Prehrana po letenju- regeneracija </a:t>
            </a:r>
          </a:p>
          <a:p>
            <a:pPr marL="0" indent="0" algn="ctr">
              <a:buNone/>
            </a:pPr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OH, beljakovine in tekočina</a:t>
            </a:r>
          </a:p>
        </p:txBody>
      </p:sp>
    </p:spTree>
    <p:extLst>
      <p:ext uri="{BB962C8B-B14F-4D97-AF65-F5344CB8AC3E}">
        <p14:creationId xmlns:p14="http://schemas.microsoft.com/office/powerpoint/2010/main" val="1466566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1154EF71-BAF8-4432-AA2F-FAE9B95CE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587" y="365125"/>
            <a:ext cx="9102213" cy="1325563"/>
          </a:xfrm>
        </p:spPr>
        <p:txBody>
          <a:bodyPr/>
          <a:lstStyle/>
          <a:p>
            <a:pPr algn="ctr"/>
            <a:r>
              <a:rPr lang="sl-SI" b="1" dirty="0" err="1">
                <a:latin typeface="+mn-lt"/>
              </a:rPr>
              <a:t>Hidracija</a:t>
            </a:r>
            <a:endParaRPr lang="en-GB" dirty="0">
              <a:latin typeface="+mn-lt"/>
            </a:endParaRP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12AA9549-3F14-4F20-A503-E94A508F0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142" y="1825625"/>
            <a:ext cx="1809135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3200" b="1" i="1" dirty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We fly since 1927</a:t>
            </a:r>
          </a:p>
          <a:p>
            <a:pPr marL="0" indent="0">
              <a:spcBef>
                <a:spcPts val="600"/>
              </a:spcBef>
              <a:buNone/>
            </a:pPr>
            <a:endParaRPr lang="sl-SI" sz="3200" b="1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dirty="0">
                <a:latin typeface="Gill Sans MT" pitchFamily="34" charset="-18"/>
              </a:rPr>
              <a:t>Psihična priprava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-Spanje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-priprava na letenje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-obvladovanje stresa</a:t>
            </a:r>
          </a:p>
          <a:p>
            <a:pPr marL="0" indent="0">
              <a:spcBef>
                <a:spcPts val="600"/>
              </a:spcBef>
              <a:buNone/>
            </a:pPr>
            <a:endParaRPr lang="sl-SI" sz="28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dirty="0">
                <a:latin typeface="Gill Sans MT" pitchFamily="34" charset="-18"/>
              </a:rPr>
              <a:t>Fizična priprava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-Prehrana in </a:t>
            </a:r>
            <a:r>
              <a:rPr lang="sl-SI" sz="2800" b="1" dirty="0" err="1">
                <a:latin typeface="Gill Sans MT" pitchFamily="34" charset="-18"/>
              </a:rPr>
              <a:t>hidracija</a:t>
            </a:r>
            <a:endParaRPr lang="sl-SI" sz="2800" b="1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-Pripomočki za letenje</a:t>
            </a:r>
          </a:p>
          <a:p>
            <a:pPr>
              <a:spcBef>
                <a:spcPts val="600"/>
              </a:spcBef>
              <a:buFontTx/>
              <a:buChar char="-"/>
            </a:pPr>
            <a:endParaRPr lang="sl-SI" sz="32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179388" indent="-179388">
              <a:spcBef>
                <a:spcPts val="600"/>
              </a:spcBef>
              <a:buFontTx/>
              <a:buAutoNum type="arabicPeriod"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i="1" dirty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Simona Potočnik</a:t>
            </a:r>
          </a:p>
          <a:p>
            <a:pPr marL="0" indent="0">
              <a:buNone/>
              <a:tabLst>
                <a:tab pos="541338" algn="l"/>
              </a:tabLst>
            </a:pPr>
            <a:endParaRPr lang="sl-SI" dirty="0"/>
          </a:p>
          <a:p>
            <a:pPr marL="0" indent="0">
              <a:buNone/>
              <a:tabLst>
                <a:tab pos="541338" algn="l"/>
              </a:tabLst>
            </a:pPr>
            <a:endParaRPr lang="sl-SI" dirty="0"/>
          </a:p>
        </p:txBody>
      </p: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BA49C9C7-395B-4BAA-9F06-1FDAC5E3852C}"/>
              </a:ext>
            </a:extLst>
          </p:cNvPr>
          <p:cNvCxnSpPr>
            <a:cxnSpLocks/>
          </p:cNvCxnSpPr>
          <p:nvPr/>
        </p:nvCxnSpPr>
        <p:spPr>
          <a:xfrm>
            <a:off x="2251587" y="1545973"/>
            <a:ext cx="9102213" cy="0"/>
          </a:xfrm>
          <a:prstGeom prst="line">
            <a:avLst/>
          </a:prstGeom>
          <a:ln w="3175" cap="flat" cmpd="sng" algn="ctr">
            <a:solidFill>
              <a:srgbClr val="193C8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značba mesta vsebine 4">
            <a:extLst>
              <a:ext uri="{FF2B5EF4-FFF2-40B4-BE49-F238E27FC236}">
                <a16:creationId xmlns:a16="http://schemas.microsoft.com/office/drawing/2014/main" id="{440B81F1-0307-42C6-8A16-25ACCCBF5351}"/>
              </a:ext>
            </a:extLst>
          </p:cNvPr>
          <p:cNvSpPr txBox="1">
            <a:spLocks/>
          </p:cNvSpPr>
          <p:nvPr/>
        </p:nvSpPr>
        <p:spPr>
          <a:xfrm>
            <a:off x="226142" y="1825625"/>
            <a:ext cx="1809135" cy="442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sl-SI" sz="1900" i="1" dirty="0">
              <a:solidFill>
                <a:schemeClr val="tx1">
                  <a:lumMod val="50000"/>
                  <a:lumOff val="50000"/>
                </a:schemeClr>
              </a:solidFill>
              <a:latin typeface="Gill Sans MT" pitchFamily="34" charset="-18"/>
            </a:endParaRPr>
          </a:p>
        </p:txBody>
      </p:sp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BF2FF9F8-B559-65C2-E9E7-B3F309B37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6198" y="1825625"/>
            <a:ext cx="8687602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dobro psihično in fizično delovanje našega telesa je nujno potreben zadosten vnos tekočin</a:t>
            </a:r>
          </a:p>
          <a:p>
            <a:pPr marL="0" indent="0" algn="ctr">
              <a:buNone/>
            </a:pPr>
            <a:endParaRPr lang="sl-SI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je dehidracija in kakšni so njeni znaki?</a:t>
            </a:r>
          </a:p>
          <a:p>
            <a:pPr marL="0" indent="0" algn="ctr">
              <a:buNone/>
            </a:pPr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Dehidracija ali izsušitev pomeni pomanjkanje vode v telesu. Prvi simptomi izsušenosti so zmanjšana zbranost, pozornost in slabše spominske funkcije. Izsušenost lahko vpliva tudi na krvni tlak, krvni obtok, prebavo in delovanje ledvic. Hujše izsušitve pa že ogrožajo življenje. </a:t>
            </a:r>
          </a:p>
        </p:txBody>
      </p:sp>
    </p:spTree>
    <p:extLst>
      <p:ext uri="{BB962C8B-B14F-4D97-AF65-F5344CB8AC3E}">
        <p14:creationId xmlns:p14="http://schemas.microsoft.com/office/powerpoint/2010/main" val="843643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1154EF71-BAF8-4432-AA2F-FAE9B95CE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587" y="365125"/>
            <a:ext cx="9102213" cy="1325563"/>
          </a:xfrm>
        </p:spPr>
        <p:txBody>
          <a:bodyPr/>
          <a:lstStyle/>
          <a:p>
            <a:pPr algn="ctr"/>
            <a:r>
              <a:rPr lang="sl-SI" b="1" dirty="0" err="1">
                <a:latin typeface="+mn-lt"/>
              </a:rPr>
              <a:t>Hidracija</a:t>
            </a:r>
            <a:endParaRPr lang="en-GB" dirty="0">
              <a:latin typeface="+mn-lt"/>
            </a:endParaRP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12AA9549-3F14-4F20-A503-E94A508F0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142" y="1825625"/>
            <a:ext cx="1809135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3200" b="1" i="1" dirty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We fly since 1927</a:t>
            </a:r>
          </a:p>
          <a:p>
            <a:pPr marL="0" indent="0">
              <a:spcBef>
                <a:spcPts val="600"/>
              </a:spcBef>
              <a:buNone/>
            </a:pPr>
            <a:endParaRPr lang="sl-SI" sz="3200" b="1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dirty="0">
                <a:latin typeface="Gill Sans MT" pitchFamily="34" charset="-18"/>
              </a:rPr>
              <a:t>Psihična priprava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-Spanje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-priprava na letenje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-obvladovanje stresa</a:t>
            </a:r>
          </a:p>
          <a:p>
            <a:pPr marL="0" indent="0">
              <a:spcBef>
                <a:spcPts val="600"/>
              </a:spcBef>
              <a:buNone/>
            </a:pPr>
            <a:endParaRPr lang="sl-SI" sz="28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dirty="0">
                <a:latin typeface="Gill Sans MT" pitchFamily="34" charset="-18"/>
              </a:rPr>
              <a:t>Fizična priprava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-Prehrana in </a:t>
            </a:r>
            <a:r>
              <a:rPr lang="sl-SI" sz="2800" b="1" dirty="0" err="1">
                <a:latin typeface="Gill Sans MT" pitchFamily="34" charset="-18"/>
              </a:rPr>
              <a:t>hidracija</a:t>
            </a:r>
            <a:endParaRPr lang="sl-SI" sz="2800" b="1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-Pripomočki za letenje</a:t>
            </a:r>
          </a:p>
          <a:p>
            <a:pPr>
              <a:spcBef>
                <a:spcPts val="600"/>
              </a:spcBef>
              <a:buFontTx/>
              <a:buChar char="-"/>
            </a:pPr>
            <a:endParaRPr lang="sl-SI" sz="32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179388" indent="-179388">
              <a:spcBef>
                <a:spcPts val="600"/>
              </a:spcBef>
              <a:buFontTx/>
              <a:buAutoNum type="arabicPeriod"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i="1" dirty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Simona Potočnik</a:t>
            </a:r>
          </a:p>
          <a:p>
            <a:pPr marL="0" indent="0">
              <a:buNone/>
              <a:tabLst>
                <a:tab pos="541338" algn="l"/>
              </a:tabLst>
            </a:pPr>
            <a:endParaRPr lang="sl-SI" dirty="0"/>
          </a:p>
          <a:p>
            <a:pPr marL="0" indent="0">
              <a:buNone/>
              <a:tabLst>
                <a:tab pos="541338" algn="l"/>
              </a:tabLst>
            </a:pPr>
            <a:endParaRPr lang="sl-SI" dirty="0"/>
          </a:p>
        </p:txBody>
      </p: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BA49C9C7-395B-4BAA-9F06-1FDAC5E3852C}"/>
              </a:ext>
            </a:extLst>
          </p:cNvPr>
          <p:cNvCxnSpPr>
            <a:cxnSpLocks/>
          </p:cNvCxnSpPr>
          <p:nvPr/>
        </p:nvCxnSpPr>
        <p:spPr>
          <a:xfrm>
            <a:off x="2251587" y="1545973"/>
            <a:ext cx="9102213" cy="0"/>
          </a:xfrm>
          <a:prstGeom prst="line">
            <a:avLst/>
          </a:prstGeom>
          <a:ln w="3175" cap="flat" cmpd="sng" algn="ctr">
            <a:solidFill>
              <a:srgbClr val="193C8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značba mesta vsebine 4">
            <a:extLst>
              <a:ext uri="{FF2B5EF4-FFF2-40B4-BE49-F238E27FC236}">
                <a16:creationId xmlns:a16="http://schemas.microsoft.com/office/drawing/2014/main" id="{440B81F1-0307-42C6-8A16-25ACCCBF5351}"/>
              </a:ext>
            </a:extLst>
          </p:cNvPr>
          <p:cNvSpPr txBox="1">
            <a:spLocks/>
          </p:cNvSpPr>
          <p:nvPr/>
        </p:nvSpPr>
        <p:spPr>
          <a:xfrm>
            <a:off x="226142" y="1825625"/>
            <a:ext cx="1809135" cy="442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sl-SI" sz="1900" i="1" dirty="0">
              <a:solidFill>
                <a:schemeClr val="tx1">
                  <a:lumMod val="50000"/>
                  <a:lumOff val="50000"/>
                </a:schemeClr>
              </a:solidFill>
              <a:latin typeface="Gill Sans MT" pitchFamily="34" charset="-18"/>
            </a:endParaRPr>
          </a:p>
        </p:txBody>
      </p:sp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BF2FF9F8-B559-65C2-E9E7-B3F309B37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6198" y="1825625"/>
            <a:ext cx="8687602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Znaki blage dehidracije:</a:t>
            </a:r>
          </a:p>
          <a:p>
            <a:pPr marL="0" indent="0" algn="ctr">
              <a:buNone/>
            </a:pPr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žeja, suha usta, slabša napetost kože, utrujenost, glavobol,  manjša količina urina, temnejši urin, višji pulz in pospešeno dihanje, nizek krvni tlak.</a:t>
            </a:r>
          </a:p>
          <a:p>
            <a:pPr marL="0" indent="0" algn="ctr">
              <a:buNone/>
            </a:pPr>
            <a:endParaRPr lang="sl-SI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sl-SI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Znaki hude dehidracije:</a:t>
            </a:r>
          </a:p>
          <a:p>
            <a:pPr marL="0" indent="0" algn="ctr">
              <a:buNone/>
            </a:pPr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krči, slabost, suha koža, vrtoglavica, zmedenost, omedlevica, motnje dihanja in smrt.</a:t>
            </a:r>
          </a:p>
        </p:txBody>
      </p:sp>
    </p:spTree>
    <p:extLst>
      <p:ext uri="{BB962C8B-B14F-4D97-AF65-F5344CB8AC3E}">
        <p14:creationId xmlns:p14="http://schemas.microsoft.com/office/powerpoint/2010/main" val="406056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1154EF71-BAF8-4432-AA2F-FAE9B95CE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587" y="365125"/>
            <a:ext cx="9102213" cy="1325563"/>
          </a:xfrm>
        </p:spPr>
        <p:txBody>
          <a:bodyPr/>
          <a:lstStyle/>
          <a:p>
            <a:pPr algn="ctr"/>
            <a:r>
              <a:rPr lang="sl-SI" b="1" dirty="0" err="1">
                <a:latin typeface="+mn-lt"/>
              </a:rPr>
              <a:t>Hidracija</a:t>
            </a:r>
            <a:endParaRPr lang="en-GB" dirty="0">
              <a:latin typeface="+mn-lt"/>
            </a:endParaRP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12AA9549-3F14-4F20-A503-E94A508F0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142" y="1825625"/>
            <a:ext cx="1809135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3200" b="1" i="1" dirty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We fly since 1927</a:t>
            </a:r>
          </a:p>
          <a:p>
            <a:pPr marL="0" indent="0">
              <a:spcBef>
                <a:spcPts val="600"/>
              </a:spcBef>
              <a:buNone/>
            </a:pPr>
            <a:endParaRPr lang="sl-SI" sz="3200" b="1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dirty="0">
                <a:latin typeface="Gill Sans MT" pitchFamily="34" charset="-18"/>
              </a:rPr>
              <a:t>Psihična priprava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-Spanje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-priprava na letenje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-obvladovanje stresa</a:t>
            </a:r>
          </a:p>
          <a:p>
            <a:pPr marL="0" indent="0">
              <a:spcBef>
                <a:spcPts val="600"/>
              </a:spcBef>
              <a:buNone/>
            </a:pPr>
            <a:endParaRPr lang="sl-SI" sz="28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dirty="0">
                <a:latin typeface="Gill Sans MT" pitchFamily="34" charset="-18"/>
              </a:rPr>
              <a:t>Fizična priprava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-Prehrana in </a:t>
            </a:r>
            <a:r>
              <a:rPr lang="sl-SI" sz="2800" b="1" dirty="0" err="1">
                <a:latin typeface="Gill Sans MT" pitchFamily="34" charset="-18"/>
              </a:rPr>
              <a:t>hidracija</a:t>
            </a:r>
            <a:endParaRPr lang="sl-SI" sz="2800" b="1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-Pripomočki za letenje</a:t>
            </a:r>
          </a:p>
          <a:p>
            <a:pPr>
              <a:spcBef>
                <a:spcPts val="600"/>
              </a:spcBef>
              <a:buFontTx/>
              <a:buChar char="-"/>
            </a:pPr>
            <a:endParaRPr lang="sl-SI" sz="32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179388" indent="-179388">
              <a:spcBef>
                <a:spcPts val="600"/>
              </a:spcBef>
              <a:buFontTx/>
              <a:buAutoNum type="arabicPeriod"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i="1" dirty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Simona Potočnik</a:t>
            </a:r>
          </a:p>
          <a:p>
            <a:pPr marL="0" indent="0">
              <a:buNone/>
              <a:tabLst>
                <a:tab pos="541338" algn="l"/>
              </a:tabLst>
            </a:pPr>
            <a:endParaRPr lang="sl-SI" dirty="0"/>
          </a:p>
          <a:p>
            <a:pPr marL="0" indent="0">
              <a:buNone/>
              <a:tabLst>
                <a:tab pos="541338" algn="l"/>
              </a:tabLst>
            </a:pPr>
            <a:endParaRPr lang="sl-SI" dirty="0"/>
          </a:p>
        </p:txBody>
      </p: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BA49C9C7-395B-4BAA-9F06-1FDAC5E3852C}"/>
              </a:ext>
            </a:extLst>
          </p:cNvPr>
          <p:cNvCxnSpPr>
            <a:cxnSpLocks/>
          </p:cNvCxnSpPr>
          <p:nvPr/>
        </p:nvCxnSpPr>
        <p:spPr>
          <a:xfrm>
            <a:off x="2251587" y="1545973"/>
            <a:ext cx="9102213" cy="0"/>
          </a:xfrm>
          <a:prstGeom prst="line">
            <a:avLst/>
          </a:prstGeom>
          <a:ln w="3175" cap="flat" cmpd="sng" algn="ctr">
            <a:solidFill>
              <a:srgbClr val="193C8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značba mesta vsebine 4">
            <a:extLst>
              <a:ext uri="{FF2B5EF4-FFF2-40B4-BE49-F238E27FC236}">
                <a16:creationId xmlns:a16="http://schemas.microsoft.com/office/drawing/2014/main" id="{440B81F1-0307-42C6-8A16-25ACCCBF5351}"/>
              </a:ext>
            </a:extLst>
          </p:cNvPr>
          <p:cNvSpPr txBox="1">
            <a:spLocks/>
          </p:cNvSpPr>
          <p:nvPr/>
        </p:nvSpPr>
        <p:spPr>
          <a:xfrm>
            <a:off x="226142" y="1825625"/>
            <a:ext cx="1809135" cy="442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sl-SI" sz="1900" i="1" dirty="0">
              <a:solidFill>
                <a:schemeClr val="tx1">
                  <a:lumMod val="50000"/>
                  <a:lumOff val="50000"/>
                </a:schemeClr>
              </a:solidFill>
              <a:latin typeface="Gill Sans MT" pitchFamily="34" charset="-18"/>
            </a:endParaRPr>
          </a:p>
        </p:txBody>
      </p:sp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BF2FF9F8-B559-65C2-E9E7-B3F309B37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6198" y="1825625"/>
            <a:ext cx="8687602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Koliko tekočine dnevno moramo zaužiti?</a:t>
            </a:r>
          </a:p>
          <a:p>
            <a:pPr marL="0" indent="0" algn="ctr">
              <a:buNone/>
            </a:pPr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glede na telesno težo dnevno 2- 2,5 litra tekočine</a:t>
            </a:r>
          </a:p>
          <a:p>
            <a:pPr marL="0" indent="0" algn="ctr">
              <a:buNone/>
            </a:pPr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od tega v povprečju od 0,8 do 1 litra s hrano, približno 1,5 litra s tekočino)</a:t>
            </a:r>
          </a:p>
          <a:p>
            <a:pPr marL="0" indent="0" algn="ctr">
              <a:buNone/>
            </a:pPr>
            <a:endParaRPr lang="sl-SI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sl-SI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C6A6EEC2-9395-C4F3-5BC2-51203674A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436" y="424046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64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1154EF71-BAF8-4432-AA2F-FAE9B95CE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587" y="365125"/>
            <a:ext cx="9102213" cy="1325563"/>
          </a:xfrm>
        </p:spPr>
        <p:txBody>
          <a:bodyPr/>
          <a:lstStyle/>
          <a:p>
            <a:pPr algn="ctr"/>
            <a:r>
              <a:rPr lang="sl-SI" b="1" dirty="0">
                <a:latin typeface="+mn-lt"/>
              </a:rPr>
              <a:t>Pripomočki za letenje</a:t>
            </a:r>
            <a:endParaRPr lang="en-GB" dirty="0">
              <a:latin typeface="+mn-lt"/>
            </a:endParaRP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12AA9549-3F14-4F20-A503-E94A508F0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142" y="1825625"/>
            <a:ext cx="1809135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3200" b="1" i="1" dirty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We fly since 1927</a:t>
            </a:r>
          </a:p>
          <a:p>
            <a:pPr marL="0" indent="0">
              <a:spcBef>
                <a:spcPts val="600"/>
              </a:spcBef>
              <a:buNone/>
            </a:pPr>
            <a:endParaRPr lang="sl-SI" sz="3200" b="1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dirty="0">
                <a:latin typeface="Gill Sans MT" pitchFamily="34" charset="-18"/>
              </a:rPr>
              <a:t>Psihična priprava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-Spanje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-priprava na letenje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-obvladovanje stresa</a:t>
            </a:r>
          </a:p>
          <a:p>
            <a:pPr marL="0" indent="0">
              <a:spcBef>
                <a:spcPts val="600"/>
              </a:spcBef>
              <a:buNone/>
            </a:pPr>
            <a:endParaRPr lang="sl-SI" sz="28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dirty="0">
                <a:latin typeface="Gill Sans MT" pitchFamily="34" charset="-18"/>
              </a:rPr>
              <a:t>Fizična priprava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-Prehrana in </a:t>
            </a:r>
            <a:r>
              <a:rPr lang="sl-SI" sz="2800" dirty="0" err="1">
                <a:latin typeface="Gill Sans MT" pitchFamily="34" charset="-18"/>
              </a:rPr>
              <a:t>hidracija</a:t>
            </a:r>
            <a:endParaRPr lang="sl-SI" sz="28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</a:t>
            </a:r>
            <a:r>
              <a:rPr lang="sl-SI" sz="2800" b="1" dirty="0">
                <a:latin typeface="Gill Sans MT" pitchFamily="34" charset="-18"/>
              </a:rPr>
              <a:t>Pripomočki za letenje</a:t>
            </a:r>
          </a:p>
          <a:p>
            <a:pPr>
              <a:spcBef>
                <a:spcPts val="600"/>
              </a:spcBef>
              <a:buFontTx/>
              <a:buChar char="-"/>
            </a:pPr>
            <a:endParaRPr lang="sl-SI" sz="32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179388" indent="-179388">
              <a:spcBef>
                <a:spcPts val="600"/>
              </a:spcBef>
              <a:buFontTx/>
              <a:buAutoNum type="arabicPeriod"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i="1" dirty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Simona Potočnik</a:t>
            </a:r>
          </a:p>
          <a:p>
            <a:pPr marL="0" indent="0">
              <a:buNone/>
              <a:tabLst>
                <a:tab pos="541338" algn="l"/>
              </a:tabLst>
            </a:pPr>
            <a:endParaRPr lang="sl-SI" dirty="0"/>
          </a:p>
          <a:p>
            <a:pPr marL="0" indent="0">
              <a:buNone/>
              <a:tabLst>
                <a:tab pos="541338" algn="l"/>
              </a:tabLst>
            </a:pPr>
            <a:endParaRPr lang="sl-SI" dirty="0"/>
          </a:p>
        </p:txBody>
      </p: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BA49C9C7-395B-4BAA-9F06-1FDAC5E3852C}"/>
              </a:ext>
            </a:extLst>
          </p:cNvPr>
          <p:cNvCxnSpPr>
            <a:cxnSpLocks/>
          </p:cNvCxnSpPr>
          <p:nvPr/>
        </p:nvCxnSpPr>
        <p:spPr>
          <a:xfrm>
            <a:off x="2251587" y="1545973"/>
            <a:ext cx="9102213" cy="0"/>
          </a:xfrm>
          <a:prstGeom prst="line">
            <a:avLst/>
          </a:prstGeom>
          <a:ln w="3175" cap="flat" cmpd="sng" algn="ctr">
            <a:solidFill>
              <a:srgbClr val="193C8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značba mesta vsebine 4">
            <a:extLst>
              <a:ext uri="{FF2B5EF4-FFF2-40B4-BE49-F238E27FC236}">
                <a16:creationId xmlns:a16="http://schemas.microsoft.com/office/drawing/2014/main" id="{440B81F1-0307-42C6-8A16-25ACCCBF5351}"/>
              </a:ext>
            </a:extLst>
          </p:cNvPr>
          <p:cNvSpPr txBox="1">
            <a:spLocks/>
          </p:cNvSpPr>
          <p:nvPr/>
        </p:nvSpPr>
        <p:spPr>
          <a:xfrm>
            <a:off x="226142" y="1825625"/>
            <a:ext cx="1809135" cy="442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sl-SI" sz="1900" i="1" dirty="0">
              <a:solidFill>
                <a:schemeClr val="tx1">
                  <a:lumMod val="50000"/>
                  <a:lumOff val="50000"/>
                </a:schemeClr>
              </a:solidFill>
              <a:latin typeface="Gill Sans MT" pitchFamily="34" charset="-18"/>
            </a:endParaRPr>
          </a:p>
        </p:txBody>
      </p:sp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BF2FF9F8-B559-65C2-E9E7-B3F309B37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6198" y="1825625"/>
            <a:ext cx="868760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Prostor za pripravo</a:t>
            </a:r>
          </a:p>
          <a:p>
            <a:pPr marL="0" indent="0">
              <a:buNone/>
            </a:pPr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Pripomočki za navigacijo</a:t>
            </a:r>
          </a:p>
          <a:p>
            <a:pPr marL="0" indent="0">
              <a:buNone/>
            </a:pPr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Računalnik in dostop do ažuriranih podatkov</a:t>
            </a:r>
          </a:p>
          <a:p>
            <a:pPr marL="0" indent="0">
              <a:buNone/>
            </a:pPr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( METAR, TAF, NOTAM,..)</a:t>
            </a:r>
          </a:p>
          <a:p>
            <a:pPr marL="0" indent="0">
              <a:buNone/>
            </a:pPr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Primerna oblačila, glede na vremenske pogoje</a:t>
            </a:r>
          </a:p>
          <a:p>
            <a:pPr marL="0" indent="0">
              <a:buNone/>
            </a:pPr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Hrana in pijača glede na zgoraj našteta priporočila</a:t>
            </a:r>
          </a:p>
          <a:p>
            <a:pPr marL="0" indent="0">
              <a:buNone/>
            </a:pPr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Pripomočki za odvajanje vode med daljšim letom v </a:t>
            </a:r>
          </a:p>
          <a:p>
            <a:pPr marL="0" indent="0">
              <a:buNone/>
            </a:pPr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jadralnem letenju ( </a:t>
            </a:r>
            <a:r>
              <a:rPr lang="sl-SI" sz="24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urokondom</a:t>
            </a:r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plenica,..)</a:t>
            </a:r>
          </a:p>
          <a:p>
            <a:pPr marL="0" indent="0">
              <a:buNone/>
            </a:pPr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Sončna očala, kapa </a:t>
            </a:r>
          </a:p>
          <a:p>
            <a:pPr marL="0" indent="0">
              <a:buNone/>
            </a:pPr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Slušalke</a:t>
            </a:r>
          </a:p>
          <a:p>
            <a:pPr marL="0" indent="0">
              <a:buNone/>
            </a:pPr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Baterije, akumulatorji za elektronske naprave</a:t>
            </a:r>
          </a:p>
          <a:p>
            <a:pPr marL="0" indent="0" algn="ctr">
              <a:buNone/>
            </a:pPr>
            <a:endParaRPr lang="sl-SI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8834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1154EF71-BAF8-4432-AA2F-FAE9B95CE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587" y="365125"/>
            <a:ext cx="9102213" cy="1325563"/>
          </a:xfrm>
        </p:spPr>
        <p:txBody>
          <a:bodyPr/>
          <a:lstStyle/>
          <a:p>
            <a:pPr algn="ctr"/>
            <a:r>
              <a:rPr lang="sl-SI" b="1" dirty="0">
                <a:latin typeface="+mn-lt"/>
              </a:rPr>
              <a:t>Hvala za vašo pozornost</a:t>
            </a:r>
            <a:endParaRPr lang="en-GB" dirty="0">
              <a:latin typeface="+mn-lt"/>
            </a:endParaRP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12AA9549-3F14-4F20-A503-E94A508F0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142" y="1825625"/>
            <a:ext cx="1809135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3200" b="1" i="1" dirty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We fly since 1927</a:t>
            </a:r>
          </a:p>
          <a:p>
            <a:pPr marL="0" indent="0">
              <a:spcBef>
                <a:spcPts val="600"/>
              </a:spcBef>
              <a:buNone/>
            </a:pPr>
            <a:endParaRPr lang="sl-SI" sz="3200" b="1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dirty="0">
                <a:latin typeface="Gill Sans MT" pitchFamily="34" charset="-18"/>
              </a:rPr>
              <a:t>Psihična priprava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-Spanje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-priprava na letenje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-obvladovanje stresa</a:t>
            </a:r>
          </a:p>
          <a:p>
            <a:pPr marL="0" indent="0">
              <a:spcBef>
                <a:spcPts val="600"/>
              </a:spcBef>
              <a:buNone/>
            </a:pPr>
            <a:endParaRPr lang="sl-SI" sz="28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dirty="0">
                <a:latin typeface="Gill Sans MT" pitchFamily="34" charset="-18"/>
              </a:rPr>
              <a:t>Fizična priprava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-Prehrana in </a:t>
            </a:r>
            <a:r>
              <a:rPr lang="sl-SI" sz="2800" dirty="0" err="1">
                <a:latin typeface="Gill Sans MT" pitchFamily="34" charset="-18"/>
              </a:rPr>
              <a:t>hidracija</a:t>
            </a:r>
            <a:endParaRPr lang="sl-SI" sz="28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-Pripomočki za letenje</a:t>
            </a:r>
          </a:p>
          <a:p>
            <a:pPr>
              <a:spcBef>
                <a:spcPts val="600"/>
              </a:spcBef>
              <a:buFontTx/>
              <a:buChar char="-"/>
            </a:pPr>
            <a:endParaRPr lang="sl-SI" sz="32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179388" indent="-179388">
              <a:spcBef>
                <a:spcPts val="600"/>
              </a:spcBef>
              <a:buFontTx/>
              <a:buAutoNum type="arabicPeriod"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i="1" dirty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Simona Potočnik</a:t>
            </a:r>
          </a:p>
          <a:p>
            <a:pPr marL="0" indent="0">
              <a:buNone/>
              <a:tabLst>
                <a:tab pos="541338" algn="l"/>
              </a:tabLst>
            </a:pPr>
            <a:endParaRPr lang="sl-SI" dirty="0"/>
          </a:p>
          <a:p>
            <a:pPr marL="0" indent="0">
              <a:buNone/>
              <a:tabLst>
                <a:tab pos="541338" algn="l"/>
              </a:tabLst>
            </a:pPr>
            <a:endParaRPr lang="sl-SI" dirty="0"/>
          </a:p>
        </p:txBody>
      </p: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BA49C9C7-395B-4BAA-9F06-1FDAC5E3852C}"/>
              </a:ext>
            </a:extLst>
          </p:cNvPr>
          <p:cNvCxnSpPr>
            <a:cxnSpLocks/>
          </p:cNvCxnSpPr>
          <p:nvPr/>
        </p:nvCxnSpPr>
        <p:spPr>
          <a:xfrm>
            <a:off x="2251587" y="1545973"/>
            <a:ext cx="9102213" cy="0"/>
          </a:xfrm>
          <a:prstGeom prst="line">
            <a:avLst/>
          </a:prstGeom>
          <a:ln w="3175" cap="flat" cmpd="sng" algn="ctr">
            <a:solidFill>
              <a:srgbClr val="193C8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značba mesta vsebine 4">
            <a:extLst>
              <a:ext uri="{FF2B5EF4-FFF2-40B4-BE49-F238E27FC236}">
                <a16:creationId xmlns:a16="http://schemas.microsoft.com/office/drawing/2014/main" id="{440B81F1-0307-42C6-8A16-25ACCCBF5351}"/>
              </a:ext>
            </a:extLst>
          </p:cNvPr>
          <p:cNvSpPr txBox="1">
            <a:spLocks/>
          </p:cNvSpPr>
          <p:nvPr/>
        </p:nvSpPr>
        <p:spPr>
          <a:xfrm>
            <a:off x="226142" y="1825625"/>
            <a:ext cx="1809135" cy="442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sl-SI" sz="1900" i="1" dirty="0">
              <a:solidFill>
                <a:schemeClr val="tx1">
                  <a:lumMod val="50000"/>
                  <a:lumOff val="50000"/>
                </a:schemeClr>
              </a:solidFill>
              <a:latin typeface="Gill Sans MT" pitchFamily="34" charset="-18"/>
            </a:endParaRPr>
          </a:p>
        </p:txBody>
      </p:sp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BF2FF9F8-B559-65C2-E9E7-B3F309B37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6198" y="1825625"/>
            <a:ext cx="868760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AF4AD8A-C937-5524-5107-4D5A8897B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465" y="1619933"/>
            <a:ext cx="7536581" cy="455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57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1154EF71-BAF8-4432-AA2F-FAE9B95CE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587" y="365125"/>
            <a:ext cx="9102213" cy="1325563"/>
          </a:xfrm>
        </p:spPr>
        <p:txBody>
          <a:bodyPr/>
          <a:lstStyle/>
          <a:p>
            <a:pPr algn="ctr"/>
            <a:r>
              <a:rPr lang="sl-SI" b="1" dirty="0">
                <a:latin typeface="+mn-lt"/>
              </a:rPr>
              <a:t>Psihofizična kondicija</a:t>
            </a:r>
            <a:endParaRPr lang="en-GB" dirty="0">
              <a:latin typeface="+mn-lt"/>
            </a:endParaRP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12AA9549-3F14-4F20-A503-E94A508F0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142" y="1825625"/>
            <a:ext cx="1809135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3200" b="1" i="1" dirty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We fly since 1927</a:t>
            </a:r>
          </a:p>
          <a:p>
            <a:pPr marL="0" indent="0">
              <a:spcBef>
                <a:spcPts val="600"/>
              </a:spcBef>
              <a:buNone/>
            </a:pPr>
            <a:endParaRPr lang="sl-SI" sz="3200" b="1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dirty="0">
                <a:latin typeface="Gill Sans MT" pitchFamily="34" charset="-18"/>
              </a:rPr>
              <a:t>Psihična priprava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-Spanje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-priprava na letenje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-obvladovanje stresa</a:t>
            </a:r>
          </a:p>
          <a:p>
            <a:pPr marL="0" indent="0">
              <a:spcBef>
                <a:spcPts val="600"/>
              </a:spcBef>
              <a:buNone/>
            </a:pPr>
            <a:endParaRPr lang="sl-SI" sz="28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dirty="0">
                <a:latin typeface="Gill Sans MT" pitchFamily="34" charset="-18"/>
              </a:rPr>
              <a:t>Fizična priprava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-Prehrana in </a:t>
            </a:r>
            <a:r>
              <a:rPr lang="sl-SI" sz="2800" dirty="0" err="1">
                <a:latin typeface="Gill Sans MT" pitchFamily="34" charset="-18"/>
              </a:rPr>
              <a:t>hidracija</a:t>
            </a:r>
            <a:endParaRPr lang="sl-SI" sz="28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-Pripomočki za letenje</a:t>
            </a:r>
          </a:p>
          <a:p>
            <a:pPr>
              <a:spcBef>
                <a:spcPts val="600"/>
              </a:spcBef>
              <a:buFontTx/>
              <a:buChar char="-"/>
            </a:pPr>
            <a:endParaRPr lang="sl-SI" sz="32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179388" indent="-179388">
              <a:spcBef>
                <a:spcPts val="600"/>
              </a:spcBef>
              <a:buFontTx/>
              <a:buAutoNum type="arabicPeriod"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i="1" dirty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Simona Potočnik</a:t>
            </a:r>
          </a:p>
          <a:p>
            <a:pPr marL="0" indent="0">
              <a:buNone/>
              <a:tabLst>
                <a:tab pos="541338" algn="l"/>
              </a:tabLst>
            </a:pPr>
            <a:endParaRPr lang="sl-SI" dirty="0"/>
          </a:p>
          <a:p>
            <a:pPr marL="0" indent="0">
              <a:buNone/>
              <a:tabLst>
                <a:tab pos="541338" algn="l"/>
              </a:tabLst>
            </a:pPr>
            <a:endParaRPr lang="sl-SI" dirty="0"/>
          </a:p>
        </p:txBody>
      </p: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BA49C9C7-395B-4BAA-9F06-1FDAC5E3852C}"/>
              </a:ext>
            </a:extLst>
          </p:cNvPr>
          <p:cNvCxnSpPr>
            <a:cxnSpLocks/>
          </p:cNvCxnSpPr>
          <p:nvPr/>
        </p:nvCxnSpPr>
        <p:spPr>
          <a:xfrm>
            <a:off x="2251587" y="1545973"/>
            <a:ext cx="9102213" cy="0"/>
          </a:xfrm>
          <a:prstGeom prst="line">
            <a:avLst/>
          </a:prstGeom>
          <a:ln w="3175" cap="flat" cmpd="sng" algn="ctr">
            <a:solidFill>
              <a:srgbClr val="193C8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značba mesta vsebine 4">
            <a:extLst>
              <a:ext uri="{FF2B5EF4-FFF2-40B4-BE49-F238E27FC236}">
                <a16:creationId xmlns:a16="http://schemas.microsoft.com/office/drawing/2014/main" id="{440B81F1-0307-42C6-8A16-25ACCCBF5351}"/>
              </a:ext>
            </a:extLst>
          </p:cNvPr>
          <p:cNvSpPr txBox="1">
            <a:spLocks/>
          </p:cNvSpPr>
          <p:nvPr/>
        </p:nvSpPr>
        <p:spPr>
          <a:xfrm>
            <a:off x="226142" y="1825625"/>
            <a:ext cx="1809135" cy="442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sl-SI" sz="1900" i="1" dirty="0">
              <a:solidFill>
                <a:schemeClr val="tx1">
                  <a:lumMod val="50000"/>
                  <a:lumOff val="50000"/>
                </a:schemeClr>
              </a:solidFill>
              <a:latin typeface="Gill Sans MT" pitchFamily="34" charset="-18"/>
            </a:endParaRPr>
          </a:p>
        </p:txBody>
      </p:sp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BF2FF9F8-B559-65C2-E9E7-B3F309B37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6198" y="1825625"/>
            <a:ext cx="868760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/>
              <a:t> </a:t>
            </a:r>
            <a:r>
              <a:rPr lang="sl-SI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Ugodno telesno in duševno stanje, ki omogoča premagovanje telesnih in duševnih obremenitev</a:t>
            </a:r>
          </a:p>
          <a:p>
            <a:pPr marL="0" indent="0" algn="ctr">
              <a:buNone/>
            </a:pPr>
            <a:r>
              <a:rPr lang="sl-SI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Dejavniki, ki vplivajo na psihofizično pripravo na letenje:</a:t>
            </a:r>
          </a:p>
          <a:p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Spanje</a:t>
            </a:r>
          </a:p>
          <a:p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Priprava</a:t>
            </a:r>
          </a:p>
          <a:p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Obvladovanje stresa</a:t>
            </a:r>
          </a:p>
          <a:p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Prehrana in </a:t>
            </a:r>
            <a:r>
              <a:rPr lang="sl-SI" sz="24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hidracija</a:t>
            </a:r>
            <a:endParaRPr lang="sl-SI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Pripomočki za letenje</a:t>
            </a:r>
          </a:p>
        </p:txBody>
      </p:sp>
    </p:spTree>
    <p:extLst>
      <p:ext uri="{BB962C8B-B14F-4D97-AF65-F5344CB8AC3E}">
        <p14:creationId xmlns:p14="http://schemas.microsoft.com/office/powerpoint/2010/main" val="2263538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1154EF71-BAF8-4432-AA2F-FAE9B95CE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587" y="365125"/>
            <a:ext cx="9102213" cy="1325563"/>
          </a:xfrm>
        </p:spPr>
        <p:txBody>
          <a:bodyPr/>
          <a:lstStyle/>
          <a:p>
            <a:pPr algn="ctr"/>
            <a:r>
              <a:rPr lang="sl-SI" b="1" dirty="0">
                <a:latin typeface="+mn-lt"/>
              </a:rPr>
              <a:t>Spanje</a:t>
            </a:r>
            <a:endParaRPr lang="en-GB" dirty="0">
              <a:latin typeface="+mn-lt"/>
            </a:endParaRP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12AA9549-3F14-4F20-A503-E94A508F0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142" y="1825625"/>
            <a:ext cx="1809135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3200" b="1" i="1" dirty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We fly since 1927</a:t>
            </a:r>
          </a:p>
          <a:p>
            <a:pPr marL="0" indent="0">
              <a:spcBef>
                <a:spcPts val="600"/>
              </a:spcBef>
              <a:buNone/>
            </a:pPr>
            <a:endParaRPr lang="sl-SI" sz="3200" b="1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dirty="0">
                <a:latin typeface="Gill Sans MT" pitchFamily="34" charset="-18"/>
              </a:rPr>
              <a:t>Psihična priprava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</a:t>
            </a:r>
            <a:r>
              <a:rPr lang="sl-SI" sz="2800" b="1" dirty="0">
                <a:latin typeface="Gill Sans MT" pitchFamily="34" charset="-18"/>
              </a:rPr>
              <a:t>Spanje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-priprava na letenje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-obvladovanje stresa</a:t>
            </a:r>
          </a:p>
          <a:p>
            <a:pPr marL="0" indent="0">
              <a:spcBef>
                <a:spcPts val="600"/>
              </a:spcBef>
              <a:buNone/>
            </a:pPr>
            <a:endParaRPr lang="sl-SI" sz="28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dirty="0">
                <a:latin typeface="Gill Sans MT" pitchFamily="34" charset="-18"/>
              </a:rPr>
              <a:t>Fizična priprava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-Prehrana in </a:t>
            </a:r>
            <a:r>
              <a:rPr lang="sl-SI" sz="2800" dirty="0" err="1">
                <a:latin typeface="Gill Sans MT" pitchFamily="34" charset="-18"/>
              </a:rPr>
              <a:t>hidracija</a:t>
            </a:r>
            <a:endParaRPr lang="sl-SI" sz="28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-Pripomočki za letenje</a:t>
            </a:r>
          </a:p>
          <a:p>
            <a:pPr>
              <a:spcBef>
                <a:spcPts val="600"/>
              </a:spcBef>
              <a:buFontTx/>
              <a:buChar char="-"/>
            </a:pPr>
            <a:endParaRPr lang="sl-SI" sz="32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179388" indent="-179388">
              <a:spcBef>
                <a:spcPts val="600"/>
              </a:spcBef>
              <a:buFontTx/>
              <a:buAutoNum type="arabicPeriod"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i="1" dirty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Simona Potočnik</a:t>
            </a:r>
          </a:p>
          <a:p>
            <a:pPr marL="0" indent="0">
              <a:buNone/>
              <a:tabLst>
                <a:tab pos="541338" algn="l"/>
              </a:tabLst>
            </a:pPr>
            <a:endParaRPr lang="sl-SI" dirty="0"/>
          </a:p>
          <a:p>
            <a:pPr marL="0" indent="0">
              <a:buNone/>
              <a:tabLst>
                <a:tab pos="541338" algn="l"/>
              </a:tabLst>
            </a:pPr>
            <a:endParaRPr lang="sl-SI" dirty="0"/>
          </a:p>
        </p:txBody>
      </p: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BA49C9C7-395B-4BAA-9F06-1FDAC5E3852C}"/>
              </a:ext>
            </a:extLst>
          </p:cNvPr>
          <p:cNvCxnSpPr>
            <a:cxnSpLocks/>
          </p:cNvCxnSpPr>
          <p:nvPr/>
        </p:nvCxnSpPr>
        <p:spPr>
          <a:xfrm>
            <a:off x="2251587" y="1545973"/>
            <a:ext cx="9102213" cy="0"/>
          </a:xfrm>
          <a:prstGeom prst="line">
            <a:avLst/>
          </a:prstGeom>
          <a:ln w="3175" cap="flat" cmpd="sng" algn="ctr">
            <a:solidFill>
              <a:srgbClr val="193C8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značba mesta vsebine 4">
            <a:extLst>
              <a:ext uri="{FF2B5EF4-FFF2-40B4-BE49-F238E27FC236}">
                <a16:creationId xmlns:a16="http://schemas.microsoft.com/office/drawing/2014/main" id="{440B81F1-0307-42C6-8A16-25ACCCBF5351}"/>
              </a:ext>
            </a:extLst>
          </p:cNvPr>
          <p:cNvSpPr txBox="1">
            <a:spLocks/>
          </p:cNvSpPr>
          <p:nvPr/>
        </p:nvSpPr>
        <p:spPr>
          <a:xfrm>
            <a:off x="226142" y="1825625"/>
            <a:ext cx="1809135" cy="442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sl-SI" sz="1900" i="1" dirty="0">
              <a:solidFill>
                <a:schemeClr val="tx1">
                  <a:lumMod val="50000"/>
                  <a:lumOff val="50000"/>
                </a:schemeClr>
              </a:solidFill>
              <a:latin typeface="Gill Sans MT" pitchFamily="34" charset="-18"/>
            </a:endParaRPr>
          </a:p>
        </p:txBody>
      </p:sp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BF2FF9F8-B559-65C2-E9E7-B3F309B37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6198" y="1825625"/>
            <a:ext cx="8687602" cy="4351338"/>
          </a:xfrm>
        </p:spPr>
        <p:txBody>
          <a:bodyPr/>
          <a:lstStyle/>
          <a:p>
            <a:r>
              <a:rPr lang="sl-SI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Spanje je naravno stanje telesnega počitka in je nujno za življenje </a:t>
            </a:r>
          </a:p>
          <a:p>
            <a:r>
              <a:rPr lang="sl-SI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Dobro vpliva na počutje, spomin in koncentracijo.</a:t>
            </a:r>
          </a:p>
          <a:p>
            <a:r>
              <a:rPr lang="sl-SI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Vpliva tudi na imunski in živčni sistem ter telesni razvoj</a:t>
            </a:r>
          </a:p>
          <a:p>
            <a:r>
              <a:rPr lang="sl-SI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Pomanjkanje spanca pomembno vpliva na spoznavne funkcije, čustveno in telesno zdravje. </a:t>
            </a:r>
          </a:p>
          <a:p>
            <a:r>
              <a:rPr lang="sl-SI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Motnje spanja so povezane tudi z zmanjšano telesno odpornostjo, povišanim pritiskom, srčno in možgansko kapjo, vrtoglavico  ter debelostjo.</a:t>
            </a:r>
          </a:p>
        </p:txBody>
      </p:sp>
    </p:spTree>
    <p:extLst>
      <p:ext uri="{BB962C8B-B14F-4D97-AF65-F5344CB8AC3E}">
        <p14:creationId xmlns:p14="http://schemas.microsoft.com/office/powerpoint/2010/main" val="146859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1154EF71-BAF8-4432-AA2F-FAE9B95CE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587" y="365125"/>
            <a:ext cx="9102213" cy="1325563"/>
          </a:xfrm>
        </p:spPr>
        <p:txBody>
          <a:bodyPr/>
          <a:lstStyle/>
          <a:p>
            <a:pPr algn="ctr"/>
            <a:r>
              <a:rPr lang="sl-SI" b="1" dirty="0">
                <a:latin typeface="+mn-lt"/>
              </a:rPr>
              <a:t>Spanje</a:t>
            </a:r>
            <a:endParaRPr lang="en-GB" dirty="0">
              <a:latin typeface="+mn-lt"/>
            </a:endParaRP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12AA9549-3F14-4F20-A503-E94A508F0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142" y="1825625"/>
            <a:ext cx="1809135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3200" b="1" i="1" dirty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We fly since 1927</a:t>
            </a:r>
          </a:p>
          <a:p>
            <a:pPr marL="0" indent="0">
              <a:spcBef>
                <a:spcPts val="600"/>
              </a:spcBef>
              <a:buNone/>
            </a:pPr>
            <a:endParaRPr lang="sl-SI" sz="3200" b="1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dirty="0">
                <a:latin typeface="Gill Sans MT" pitchFamily="34" charset="-18"/>
              </a:rPr>
              <a:t>Psihična priprava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b="1" dirty="0">
                <a:latin typeface="Gill Sans MT" pitchFamily="34" charset="-18"/>
              </a:rPr>
              <a:t>-Spanje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-priprava na letenje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-obvladovanje stresa</a:t>
            </a:r>
          </a:p>
          <a:p>
            <a:pPr marL="0" indent="0">
              <a:spcBef>
                <a:spcPts val="600"/>
              </a:spcBef>
              <a:buNone/>
            </a:pPr>
            <a:endParaRPr lang="sl-SI" sz="28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dirty="0">
                <a:latin typeface="Gill Sans MT" pitchFamily="34" charset="-18"/>
              </a:rPr>
              <a:t>Fizična priprava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-Prehrana in </a:t>
            </a:r>
            <a:r>
              <a:rPr lang="sl-SI" sz="2800" dirty="0" err="1">
                <a:latin typeface="Gill Sans MT" pitchFamily="34" charset="-18"/>
              </a:rPr>
              <a:t>hidracija</a:t>
            </a:r>
            <a:endParaRPr lang="sl-SI" sz="28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-Pripomočki za letenje</a:t>
            </a:r>
          </a:p>
          <a:p>
            <a:pPr>
              <a:spcBef>
                <a:spcPts val="600"/>
              </a:spcBef>
              <a:buFontTx/>
              <a:buChar char="-"/>
            </a:pPr>
            <a:endParaRPr lang="sl-SI" sz="32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179388" indent="-179388">
              <a:spcBef>
                <a:spcPts val="600"/>
              </a:spcBef>
              <a:buFontTx/>
              <a:buAutoNum type="arabicPeriod"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i="1" dirty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Simona Potočnik</a:t>
            </a:r>
          </a:p>
          <a:p>
            <a:pPr marL="0" indent="0">
              <a:buNone/>
              <a:tabLst>
                <a:tab pos="541338" algn="l"/>
              </a:tabLst>
            </a:pPr>
            <a:endParaRPr lang="sl-SI" dirty="0"/>
          </a:p>
          <a:p>
            <a:pPr marL="0" indent="0">
              <a:buNone/>
              <a:tabLst>
                <a:tab pos="541338" algn="l"/>
              </a:tabLst>
            </a:pPr>
            <a:endParaRPr lang="sl-SI" dirty="0"/>
          </a:p>
        </p:txBody>
      </p: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BA49C9C7-395B-4BAA-9F06-1FDAC5E3852C}"/>
              </a:ext>
            </a:extLst>
          </p:cNvPr>
          <p:cNvCxnSpPr>
            <a:cxnSpLocks/>
          </p:cNvCxnSpPr>
          <p:nvPr/>
        </p:nvCxnSpPr>
        <p:spPr>
          <a:xfrm>
            <a:off x="2251587" y="1545973"/>
            <a:ext cx="9102213" cy="0"/>
          </a:xfrm>
          <a:prstGeom prst="line">
            <a:avLst/>
          </a:prstGeom>
          <a:ln w="3175" cap="flat" cmpd="sng" algn="ctr">
            <a:solidFill>
              <a:srgbClr val="193C8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značba mesta vsebine 4">
            <a:extLst>
              <a:ext uri="{FF2B5EF4-FFF2-40B4-BE49-F238E27FC236}">
                <a16:creationId xmlns:a16="http://schemas.microsoft.com/office/drawing/2014/main" id="{440B81F1-0307-42C6-8A16-25ACCCBF5351}"/>
              </a:ext>
            </a:extLst>
          </p:cNvPr>
          <p:cNvSpPr txBox="1">
            <a:spLocks/>
          </p:cNvSpPr>
          <p:nvPr/>
        </p:nvSpPr>
        <p:spPr>
          <a:xfrm>
            <a:off x="226142" y="1825625"/>
            <a:ext cx="1809135" cy="442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sl-SI" sz="1900" i="1" dirty="0">
              <a:solidFill>
                <a:schemeClr val="tx1">
                  <a:lumMod val="50000"/>
                  <a:lumOff val="50000"/>
                </a:schemeClr>
              </a:solidFill>
              <a:latin typeface="Gill Sans MT" pitchFamily="34" charset="-18"/>
            </a:endParaRPr>
          </a:p>
        </p:txBody>
      </p:sp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BF2FF9F8-B559-65C2-E9E7-B3F309B37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6198" y="1825625"/>
            <a:ext cx="868760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Najpogostejše motnje spanja :</a:t>
            </a:r>
          </a:p>
          <a:p>
            <a:pPr marL="0" indent="0">
              <a:buNone/>
            </a:pPr>
            <a: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</a:t>
            </a:r>
            <a:r>
              <a:rPr lang="sl-SI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Nespečnost </a:t>
            </a:r>
          </a:p>
          <a:p>
            <a:pPr marL="0" indent="0">
              <a:buNone/>
            </a:pPr>
            <a:r>
              <a:rPr lang="sl-SI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Motnje dihanja </a:t>
            </a:r>
          </a:p>
          <a:p>
            <a:pPr marL="0" indent="0">
              <a:buNone/>
            </a:pPr>
            <a:r>
              <a:rPr lang="sl-SI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       Prekomerna dnevna zaspanost</a:t>
            </a:r>
          </a:p>
          <a:p>
            <a:pPr marL="0" indent="0">
              <a:buNone/>
            </a:pPr>
            <a:r>
              <a:rPr lang="sl-SI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Porušen ritem budnosti in spanja</a:t>
            </a:r>
          </a:p>
          <a:p>
            <a:pPr marL="0" indent="0">
              <a:buNone/>
            </a:pPr>
            <a:r>
              <a:rPr lang="sl-SI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Sindrom nemirnih nog</a:t>
            </a:r>
          </a:p>
          <a:p>
            <a:pPr marL="0" indent="0">
              <a:buNone/>
            </a:pPr>
            <a:r>
              <a:rPr lang="sl-SI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Motorični dogodki med spanjem </a:t>
            </a:r>
          </a:p>
        </p:txBody>
      </p:sp>
    </p:spTree>
    <p:extLst>
      <p:ext uri="{BB962C8B-B14F-4D97-AF65-F5344CB8AC3E}">
        <p14:creationId xmlns:p14="http://schemas.microsoft.com/office/powerpoint/2010/main" val="1049326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1154EF71-BAF8-4432-AA2F-FAE9B95CE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587" y="365125"/>
            <a:ext cx="9102213" cy="1325563"/>
          </a:xfrm>
        </p:spPr>
        <p:txBody>
          <a:bodyPr/>
          <a:lstStyle/>
          <a:p>
            <a:pPr algn="ctr"/>
            <a:r>
              <a:rPr lang="sl-SI" b="1" dirty="0">
                <a:latin typeface="+mn-lt"/>
              </a:rPr>
              <a:t>Spanje</a:t>
            </a:r>
            <a:endParaRPr lang="en-GB" dirty="0">
              <a:latin typeface="+mn-lt"/>
            </a:endParaRP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12AA9549-3F14-4F20-A503-E94A508F0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142" y="1825625"/>
            <a:ext cx="1809135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3200" b="1" i="1" dirty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We fly since 1927</a:t>
            </a:r>
          </a:p>
          <a:p>
            <a:pPr marL="0" indent="0">
              <a:spcBef>
                <a:spcPts val="600"/>
              </a:spcBef>
              <a:buNone/>
            </a:pPr>
            <a:endParaRPr lang="sl-SI" sz="3200" b="1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dirty="0">
                <a:latin typeface="Gill Sans MT" pitchFamily="34" charset="-18"/>
              </a:rPr>
              <a:t>Psihična priprava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</a:t>
            </a:r>
            <a:r>
              <a:rPr lang="sl-SI" sz="2800" b="1" dirty="0">
                <a:latin typeface="Gill Sans MT" pitchFamily="34" charset="-18"/>
              </a:rPr>
              <a:t>Spanje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-priprava na letenje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-obvladovanje stresa</a:t>
            </a:r>
          </a:p>
          <a:p>
            <a:pPr marL="0" indent="0">
              <a:spcBef>
                <a:spcPts val="600"/>
              </a:spcBef>
              <a:buNone/>
            </a:pPr>
            <a:endParaRPr lang="sl-SI" sz="28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dirty="0">
                <a:latin typeface="Gill Sans MT" pitchFamily="34" charset="-18"/>
              </a:rPr>
              <a:t>Fizična priprava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-Prehrana in </a:t>
            </a:r>
            <a:r>
              <a:rPr lang="sl-SI" sz="2800" dirty="0" err="1">
                <a:latin typeface="Gill Sans MT" pitchFamily="34" charset="-18"/>
              </a:rPr>
              <a:t>hidracija</a:t>
            </a:r>
            <a:endParaRPr lang="sl-SI" sz="28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-Pripomočki za letenje</a:t>
            </a:r>
          </a:p>
          <a:p>
            <a:pPr>
              <a:spcBef>
                <a:spcPts val="600"/>
              </a:spcBef>
              <a:buFontTx/>
              <a:buChar char="-"/>
            </a:pPr>
            <a:endParaRPr lang="sl-SI" sz="32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179388" indent="-179388">
              <a:spcBef>
                <a:spcPts val="600"/>
              </a:spcBef>
              <a:buFontTx/>
              <a:buAutoNum type="arabicPeriod"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i="1" dirty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Simona Potočnik</a:t>
            </a:r>
          </a:p>
          <a:p>
            <a:pPr marL="0" indent="0">
              <a:buNone/>
              <a:tabLst>
                <a:tab pos="541338" algn="l"/>
              </a:tabLst>
            </a:pPr>
            <a:endParaRPr lang="sl-SI" dirty="0"/>
          </a:p>
          <a:p>
            <a:pPr marL="0" indent="0">
              <a:buNone/>
              <a:tabLst>
                <a:tab pos="541338" algn="l"/>
              </a:tabLst>
            </a:pPr>
            <a:endParaRPr lang="sl-SI" dirty="0"/>
          </a:p>
        </p:txBody>
      </p: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BA49C9C7-395B-4BAA-9F06-1FDAC5E3852C}"/>
              </a:ext>
            </a:extLst>
          </p:cNvPr>
          <p:cNvCxnSpPr>
            <a:cxnSpLocks/>
          </p:cNvCxnSpPr>
          <p:nvPr/>
        </p:nvCxnSpPr>
        <p:spPr>
          <a:xfrm>
            <a:off x="2251587" y="1545973"/>
            <a:ext cx="9102213" cy="0"/>
          </a:xfrm>
          <a:prstGeom prst="line">
            <a:avLst/>
          </a:prstGeom>
          <a:ln w="3175" cap="flat" cmpd="sng" algn="ctr">
            <a:solidFill>
              <a:srgbClr val="193C8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značba mesta vsebine 4">
            <a:extLst>
              <a:ext uri="{FF2B5EF4-FFF2-40B4-BE49-F238E27FC236}">
                <a16:creationId xmlns:a16="http://schemas.microsoft.com/office/drawing/2014/main" id="{440B81F1-0307-42C6-8A16-25ACCCBF5351}"/>
              </a:ext>
            </a:extLst>
          </p:cNvPr>
          <p:cNvSpPr txBox="1">
            <a:spLocks/>
          </p:cNvSpPr>
          <p:nvPr/>
        </p:nvSpPr>
        <p:spPr>
          <a:xfrm>
            <a:off x="226142" y="1825625"/>
            <a:ext cx="1809135" cy="442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sl-SI" sz="1900" i="1" dirty="0">
              <a:solidFill>
                <a:schemeClr val="tx1">
                  <a:lumMod val="50000"/>
                  <a:lumOff val="50000"/>
                </a:schemeClr>
              </a:solidFill>
              <a:latin typeface="Gill Sans MT" pitchFamily="34" charset="-18"/>
            </a:endParaRPr>
          </a:p>
        </p:txBody>
      </p:sp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BF2FF9F8-B559-65C2-E9E7-B3F309B37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6198" y="1825625"/>
            <a:ext cx="868760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Priporočila za boljše spanje:</a:t>
            </a:r>
          </a:p>
          <a:p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Vedno pojdite spat in se zbujajte ob isti uri </a:t>
            </a:r>
          </a:p>
          <a:p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Redno se gibajte </a:t>
            </a:r>
          </a:p>
          <a:p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Izogibajte se raznim stimulansom </a:t>
            </a:r>
          </a:p>
          <a:p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Izogibajte se hrani, ki destimulira spanje </a:t>
            </a:r>
          </a:p>
          <a:p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Sprostite se</a:t>
            </a:r>
          </a:p>
          <a:p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Zmanjšana svetloba</a:t>
            </a:r>
          </a:p>
          <a:p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Izogibajte se poležavanju in dremežu čez dan</a:t>
            </a:r>
          </a:p>
          <a:p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Izogibajte se nočnim učenjem</a:t>
            </a:r>
          </a:p>
          <a:p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Primeren prostor za spanje </a:t>
            </a:r>
          </a:p>
          <a:p>
            <a:r>
              <a:rPr lang="sl-SI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Zbujajte se ob svetlobi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E75EE44-2DE1-BD36-EE6B-F9E8A8D00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0" y="2281191"/>
            <a:ext cx="3553377" cy="179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46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1154EF71-BAF8-4432-AA2F-FAE9B95CE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587" y="365125"/>
            <a:ext cx="9102213" cy="1325563"/>
          </a:xfrm>
        </p:spPr>
        <p:txBody>
          <a:bodyPr/>
          <a:lstStyle/>
          <a:p>
            <a:pPr algn="ctr"/>
            <a:r>
              <a:rPr lang="sl-SI" b="1" dirty="0">
                <a:latin typeface="+mn-lt"/>
              </a:rPr>
              <a:t>Priprava na let</a:t>
            </a:r>
            <a:endParaRPr lang="en-GB" dirty="0">
              <a:latin typeface="+mn-lt"/>
            </a:endParaRP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12AA9549-3F14-4F20-A503-E94A508F0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142" y="1825625"/>
            <a:ext cx="1809135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3200" b="1" i="1" dirty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We fly since 1927</a:t>
            </a:r>
          </a:p>
          <a:p>
            <a:pPr marL="0" indent="0">
              <a:spcBef>
                <a:spcPts val="600"/>
              </a:spcBef>
              <a:buNone/>
            </a:pPr>
            <a:endParaRPr lang="sl-SI" sz="3200" b="1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dirty="0">
                <a:latin typeface="Gill Sans MT" pitchFamily="34" charset="-18"/>
              </a:rPr>
              <a:t>Psihična priprava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-Spanje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</a:t>
            </a:r>
            <a:r>
              <a:rPr lang="sl-SI" sz="2800" b="1" dirty="0">
                <a:latin typeface="Gill Sans MT" pitchFamily="34" charset="-18"/>
              </a:rPr>
              <a:t>priprava na letenje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-obvladovanje stresa</a:t>
            </a:r>
          </a:p>
          <a:p>
            <a:pPr marL="0" indent="0">
              <a:spcBef>
                <a:spcPts val="600"/>
              </a:spcBef>
              <a:buNone/>
            </a:pPr>
            <a:endParaRPr lang="sl-SI" sz="28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dirty="0">
                <a:latin typeface="Gill Sans MT" pitchFamily="34" charset="-18"/>
              </a:rPr>
              <a:t>Fizična priprava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-Prehrana in </a:t>
            </a:r>
            <a:r>
              <a:rPr lang="sl-SI" sz="2800" dirty="0" err="1">
                <a:latin typeface="Gill Sans MT" pitchFamily="34" charset="-18"/>
              </a:rPr>
              <a:t>hidracija</a:t>
            </a:r>
            <a:endParaRPr lang="sl-SI" sz="28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-Pripomočki za letenje</a:t>
            </a:r>
          </a:p>
          <a:p>
            <a:pPr>
              <a:spcBef>
                <a:spcPts val="600"/>
              </a:spcBef>
              <a:buFontTx/>
              <a:buChar char="-"/>
            </a:pPr>
            <a:endParaRPr lang="sl-SI" sz="32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179388" indent="-179388">
              <a:spcBef>
                <a:spcPts val="600"/>
              </a:spcBef>
              <a:buFontTx/>
              <a:buAutoNum type="arabicPeriod"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i="1" dirty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Simona Potočnik</a:t>
            </a:r>
          </a:p>
          <a:p>
            <a:pPr marL="0" indent="0">
              <a:buNone/>
              <a:tabLst>
                <a:tab pos="541338" algn="l"/>
              </a:tabLst>
            </a:pPr>
            <a:endParaRPr lang="sl-SI" dirty="0"/>
          </a:p>
          <a:p>
            <a:pPr marL="0" indent="0">
              <a:buNone/>
              <a:tabLst>
                <a:tab pos="541338" algn="l"/>
              </a:tabLst>
            </a:pPr>
            <a:endParaRPr lang="sl-SI" dirty="0"/>
          </a:p>
        </p:txBody>
      </p: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BA49C9C7-395B-4BAA-9F06-1FDAC5E3852C}"/>
              </a:ext>
            </a:extLst>
          </p:cNvPr>
          <p:cNvCxnSpPr>
            <a:cxnSpLocks/>
          </p:cNvCxnSpPr>
          <p:nvPr/>
        </p:nvCxnSpPr>
        <p:spPr>
          <a:xfrm>
            <a:off x="2251587" y="1545973"/>
            <a:ext cx="9102213" cy="0"/>
          </a:xfrm>
          <a:prstGeom prst="line">
            <a:avLst/>
          </a:prstGeom>
          <a:ln w="3175" cap="flat" cmpd="sng" algn="ctr">
            <a:solidFill>
              <a:srgbClr val="193C8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značba mesta vsebine 4">
            <a:extLst>
              <a:ext uri="{FF2B5EF4-FFF2-40B4-BE49-F238E27FC236}">
                <a16:creationId xmlns:a16="http://schemas.microsoft.com/office/drawing/2014/main" id="{440B81F1-0307-42C6-8A16-25ACCCBF5351}"/>
              </a:ext>
            </a:extLst>
          </p:cNvPr>
          <p:cNvSpPr txBox="1">
            <a:spLocks/>
          </p:cNvSpPr>
          <p:nvPr/>
        </p:nvSpPr>
        <p:spPr>
          <a:xfrm>
            <a:off x="226142" y="1825625"/>
            <a:ext cx="1809135" cy="442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sl-SI" sz="1900" i="1" dirty="0">
              <a:solidFill>
                <a:schemeClr val="tx1">
                  <a:lumMod val="50000"/>
                  <a:lumOff val="50000"/>
                </a:schemeClr>
              </a:solidFill>
              <a:latin typeface="Gill Sans MT" pitchFamily="34" charset="-18"/>
            </a:endParaRPr>
          </a:p>
        </p:txBody>
      </p:sp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BF2FF9F8-B559-65C2-E9E7-B3F309B37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6198" y="1825625"/>
            <a:ext cx="8687602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ključna za  proces učenja in letenja</a:t>
            </a:r>
          </a:p>
          <a:p>
            <a:pPr marL="0" indent="0" algn="ctr">
              <a:buNone/>
            </a:pPr>
            <a:endParaRPr lang="pl-PL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Spočiti in naspani</a:t>
            </a:r>
          </a:p>
          <a:p>
            <a:r>
              <a:rPr lang="pl-PL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Miren in tih prostor</a:t>
            </a:r>
          </a:p>
          <a:p>
            <a:r>
              <a:rPr lang="pl-PL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Pravočasen prihod na letališče</a:t>
            </a:r>
          </a:p>
          <a:p>
            <a:r>
              <a:rPr lang="pl-PL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Vremenske razmere</a:t>
            </a:r>
            <a:endParaRPr lang="sl-SI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4EC2A1DE-0FBD-5709-1B24-933DDBBACB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907" y="3195587"/>
            <a:ext cx="2473893" cy="281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51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1154EF71-BAF8-4432-AA2F-FAE9B95CE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587" y="365125"/>
            <a:ext cx="9102213" cy="1325563"/>
          </a:xfrm>
        </p:spPr>
        <p:txBody>
          <a:bodyPr/>
          <a:lstStyle/>
          <a:p>
            <a:pPr algn="ctr"/>
            <a:r>
              <a:rPr lang="sl-SI" b="1" dirty="0">
                <a:latin typeface="+mn-lt"/>
              </a:rPr>
              <a:t>Obvladovanje stresa</a:t>
            </a:r>
            <a:endParaRPr lang="en-GB" dirty="0">
              <a:latin typeface="+mn-lt"/>
            </a:endParaRP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12AA9549-3F14-4F20-A503-E94A508F0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142" y="1825625"/>
            <a:ext cx="1809135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3200" b="1" i="1" dirty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We fly since 1927</a:t>
            </a:r>
          </a:p>
          <a:p>
            <a:pPr marL="0" indent="0">
              <a:spcBef>
                <a:spcPts val="600"/>
              </a:spcBef>
              <a:buNone/>
            </a:pPr>
            <a:endParaRPr lang="sl-SI" sz="3200" b="1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dirty="0">
                <a:latin typeface="Gill Sans MT" pitchFamily="34" charset="-18"/>
              </a:rPr>
              <a:t>Psihična priprava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-Spanje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-priprava na letenje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</a:t>
            </a:r>
            <a:r>
              <a:rPr lang="sl-SI" sz="2800" b="1" dirty="0">
                <a:latin typeface="Gill Sans MT" pitchFamily="34" charset="-18"/>
              </a:rPr>
              <a:t>obvladovanje stresa</a:t>
            </a:r>
          </a:p>
          <a:p>
            <a:pPr marL="0" indent="0">
              <a:spcBef>
                <a:spcPts val="600"/>
              </a:spcBef>
              <a:buNone/>
            </a:pPr>
            <a:endParaRPr lang="sl-SI" sz="28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dirty="0">
                <a:latin typeface="Gill Sans MT" pitchFamily="34" charset="-18"/>
              </a:rPr>
              <a:t>Fizična priprava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-Prehrana in </a:t>
            </a:r>
            <a:r>
              <a:rPr lang="sl-SI" sz="2800" dirty="0" err="1">
                <a:latin typeface="Gill Sans MT" pitchFamily="34" charset="-18"/>
              </a:rPr>
              <a:t>hidracija</a:t>
            </a:r>
            <a:endParaRPr lang="sl-SI" sz="28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-Pripomočki za letenje</a:t>
            </a:r>
          </a:p>
          <a:p>
            <a:pPr>
              <a:spcBef>
                <a:spcPts val="600"/>
              </a:spcBef>
              <a:buFontTx/>
              <a:buChar char="-"/>
            </a:pPr>
            <a:endParaRPr lang="sl-SI" sz="32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179388" indent="-179388">
              <a:spcBef>
                <a:spcPts val="600"/>
              </a:spcBef>
              <a:buFontTx/>
              <a:buAutoNum type="arabicPeriod"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i="1" dirty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Simona Potočnik</a:t>
            </a:r>
          </a:p>
          <a:p>
            <a:pPr marL="0" indent="0">
              <a:buNone/>
              <a:tabLst>
                <a:tab pos="541338" algn="l"/>
              </a:tabLst>
            </a:pPr>
            <a:endParaRPr lang="sl-SI" dirty="0"/>
          </a:p>
          <a:p>
            <a:pPr marL="0" indent="0">
              <a:buNone/>
              <a:tabLst>
                <a:tab pos="541338" algn="l"/>
              </a:tabLst>
            </a:pPr>
            <a:endParaRPr lang="sl-SI" dirty="0"/>
          </a:p>
        </p:txBody>
      </p: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BA49C9C7-395B-4BAA-9F06-1FDAC5E3852C}"/>
              </a:ext>
            </a:extLst>
          </p:cNvPr>
          <p:cNvCxnSpPr>
            <a:cxnSpLocks/>
          </p:cNvCxnSpPr>
          <p:nvPr/>
        </p:nvCxnSpPr>
        <p:spPr>
          <a:xfrm>
            <a:off x="2251587" y="1545973"/>
            <a:ext cx="9102213" cy="0"/>
          </a:xfrm>
          <a:prstGeom prst="line">
            <a:avLst/>
          </a:prstGeom>
          <a:ln w="3175" cap="flat" cmpd="sng" algn="ctr">
            <a:solidFill>
              <a:srgbClr val="193C8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značba mesta vsebine 4">
            <a:extLst>
              <a:ext uri="{FF2B5EF4-FFF2-40B4-BE49-F238E27FC236}">
                <a16:creationId xmlns:a16="http://schemas.microsoft.com/office/drawing/2014/main" id="{440B81F1-0307-42C6-8A16-25ACCCBF5351}"/>
              </a:ext>
            </a:extLst>
          </p:cNvPr>
          <p:cNvSpPr txBox="1">
            <a:spLocks/>
          </p:cNvSpPr>
          <p:nvPr/>
        </p:nvSpPr>
        <p:spPr>
          <a:xfrm>
            <a:off x="226142" y="1825625"/>
            <a:ext cx="1809135" cy="442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sl-SI" sz="1900" i="1" dirty="0">
              <a:solidFill>
                <a:schemeClr val="tx1">
                  <a:lumMod val="50000"/>
                  <a:lumOff val="50000"/>
                </a:schemeClr>
              </a:solidFill>
              <a:latin typeface="Gill Sans MT" pitchFamily="34" charset="-18"/>
            </a:endParaRPr>
          </a:p>
        </p:txBody>
      </p:sp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BF2FF9F8-B559-65C2-E9E7-B3F309B37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6198" y="1825625"/>
            <a:ext cx="8687602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 je normalen fiziološki odziv na trenutno zaznane grožnje ali izzive iz okolja</a:t>
            </a:r>
          </a:p>
          <a:p>
            <a:pPr marL="0" indent="0" algn="ctr">
              <a:buNone/>
            </a:pPr>
            <a:endParaRPr lang="pl-PL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Vzroki stresa</a:t>
            </a:r>
          </a:p>
          <a:p>
            <a:r>
              <a:rPr lang="sl-SI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Simptomi stresa</a:t>
            </a:r>
          </a:p>
          <a:p>
            <a:r>
              <a:rPr lang="sl-SI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Vrste stresa</a:t>
            </a:r>
          </a:p>
          <a:p>
            <a:r>
              <a:rPr lang="sl-SI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Obvladovanje stresa</a:t>
            </a:r>
          </a:p>
        </p:txBody>
      </p:sp>
    </p:spTree>
    <p:extLst>
      <p:ext uri="{BB962C8B-B14F-4D97-AF65-F5344CB8AC3E}">
        <p14:creationId xmlns:p14="http://schemas.microsoft.com/office/powerpoint/2010/main" val="3437834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1154EF71-BAF8-4432-AA2F-FAE9B95CE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587" y="365125"/>
            <a:ext cx="9102213" cy="1325563"/>
          </a:xfrm>
        </p:spPr>
        <p:txBody>
          <a:bodyPr/>
          <a:lstStyle/>
          <a:p>
            <a:pPr algn="ctr"/>
            <a:r>
              <a:rPr lang="sl-SI" b="1" dirty="0">
                <a:latin typeface="+mn-lt"/>
              </a:rPr>
              <a:t>Obvladovanje stresa</a:t>
            </a:r>
            <a:endParaRPr lang="en-GB" dirty="0">
              <a:latin typeface="+mn-lt"/>
            </a:endParaRP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12AA9549-3F14-4F20-A503-E94A508F0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142" y="1825625"/>
            <a:ext cx="1809135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3200" b="1" i="1" dirty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We fly since 1927</a:t>
            </a:r>
          </a:p>
          <a:p>
            <a:pPr marL="0" indent="0">
              <a:spcBef>
                <a:spcPts val="600"/>
              </a:spcBef>
              <a:buNone/>
            </a:pPr>
            <a:endParaRPr lang="sl-SI" sz="3200" b="1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dirty="0">
                <a:latin typeface="Gill Sans MT" pitchFamily="34" charset="-18"/>
              </a:rPr>
              <a:t>Psihična priprava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-Spanje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-priprava na letenje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</a:t>
            </a:r>
            <a:r>
              <a:rPr lang="sl-SI" sz="2800" b="1" dirty="0">
                <a:latin typeface="Gill Sans MT" pitchFamily="34" charset="-18"/>
              </a:rPr>
              <a:t>obvladovanje stresa</a:t>
            </a:r>
          </a:p>
          <a:p>
            <a:pPr marL="0" indent="0">
              <a:spcBef>
                <a:spcPts val="600"/>
              </a:spcBef>
              <a:buNone/>
            </a:pPr>
            <a:endParaRPr lang="sl-SI" sz="28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dirty="0">
                <a:latin typeface="Gill Sans MT" pitchFamily="34" charset="-18"/>
              </a:rPr>
              <a:t>Fizična priprava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-Prehrana in </a:t>
            </a:r>
            <a:r>
              <a:rPr lang="sl-SI" sz="2800" dirty="0" err="1">
                <a:latin typeface="Gill Sans MT" pitchFamily="34" charset="-18"/>
              </a:rPr>
              <a:t>hidracija</a:t>
            </a:r>
            <a:endParaRPr lang="sl-SI" sz="28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-Pripomočki za letenje</a:t>
            </a:r>
          </a:p>
          <a:p>
            <a:pPr>
              <a:spcBef>
                <a:spcPts val="600"/>
              </a:spcBef>
              <a:buFontTx/>
              <a:buChar char="-"/>
            </a:pPr>
            <a:endParaRPr lang="sl-SI" sz="32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179388" indent="-179388">
              <a:spcBef>
                <a:spcPts val="600"/>
              </a:spcBef>
              <a:buFontTx/>
              <a:buAutoNum type="arabicPeriod"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i="1" dirty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Simona Potočnik</a:t>
            </a:r>
          </a:p>
          <a:p>
            <a:pPr marL="0" indent="0">
              <a:buNone/>
              <a:tabLst>
                <a:tab pos="541338" algn="l"/>
              </a:tabLst>
            </a:pPr>
            <a:endParaRPr lang="sl-SI" dirty="0"/>
          </a:p>
          <a:p>
            <a:pPr marL="0" indent="0">
              <a:buNone/>
              <a:tabLst>
                <a:tab pos="541338" algn="l"/>
              </a:tabLst>
            </a:pPr>
            <a:endParaRPr lang="sl-SI" dirty="0"/>
          </a:p>
        </p:txBody>
      </p: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BA49C9C7-395B-4BAA-9F06-1FDAC5E3852C}"/>
              </a:ext>
            </a:extLst>
          </p:cNvPr>
          <p:cNvCxnSpPr>
            <a:cxnSpLocks/>
          </p:cNvCxnSpPr>
          <p:nvPr/>
        </p:nvCxnSpPr>
        <p:spPr>
          <a:xfrm>
            <a:off x="2251587" y="1545973"/>
            <a:ext cx="9102213" cy="0"/>
          </a:xfrm>
          <a:prstGeom prst="line">
            <a:avLst/>
          </a:prstGeom>
          <a:ln w="3175" cap="flat" cmpd="sng" algn="ctr">
            <a:solidFill>
              <a:srgbClr val="193C8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značba mesta vsebine 4">
            <a:extLst>
              <a:ext uri="{FF2B5EF4-FFF2-40B4-BE49-F238E27FC236}">
                <a16:creationId xmlns:a16="http://schemas.microsoft.com/office/drawing/2014/main" id="{440B81F1-0307-42C6-8A16-25ACCCBF5351}"/>
              </a:ext>
            </a:extLst>
          </p:cNvPr>
          <p:cNvSpPr txBox="1">
            <a:spLocks/>
          </p:cNvSpPr>
          <p:nvPr/>
        </p:nvSpPr>
        <p:spPr>
          <a:xfrm>
            <a:off x="226142" y="1825625"/>
            <a:ext cx="1809135" cy="442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sl-SI" sz="1900" i="1" dirty="0">
              <a:solidFill>
                <a:schemeClr val="tx1">
                  <a:lumMod val="50000"/>
                  <a:lumOff val="50000"/>
                </a:schemeClr>
              </a:solidFill>
              <a:latin typeface="Gill Sans MT" pitchFamily="34" charset="-18"/>
            </a:endParaRPr>
          </a:p>
        </p:txBody>
      </p:sp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BF2FF9F8-B559-65C2-E9E7-B3F309B37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6198" y="1825625"/>
            <a:ext cx="8687602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Simptomi stresa:</a:t>
            </a:r>
          </a:p>
          <a:p>
            <a:pPr marL="0" indent="0">
              <a:buNone/>
            </a:pPr>
            <a:endParaRPr lang="sl-SI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Fizični :</a:t>
            </a:r>
          </a:p>
          <a:p>
            <a:r>
              <a:rPr lang="sl-SI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glavobol, utrujenost, nespečnost, spremembe prebave, bolečine v vratu ali hrbtu, izgubo teka ali čezmerno uživanje hrane, omotica, tresenje, visok krvni tlak,..</a:t>
            </a:r>
          </a:p>
          <a:p>
            <a:pPr marL="0" indent="0" algn="ctr">
              <a:buNone/>
            </a:pPr>
            <a:endParaRPr lang="sl-SI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8756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1154EF71-BAF8-4432-AA2F-FAE9B95CE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587" y="365125"/>
            <a:ext cx="9102213" cy="1325563"/>
          </a:xfrm>
        </p:spPr>
        <p:txBody>
          <a:bodyPr/>
          <a:lstStyle/>
          <a:p>
            <a:pPr algn="ctr"/>
            <a:r>
              <a:rPr lang="sl-SI" b="1" dirty="0">
                <a:latin typeface="+mn-lt"/>
              </a:rPr>
              <a:t>Obvladovanje stresa</a:t>
            </a:r>
            <a:endParaRPr lang="en-GB" dirty="0">
              <a:latin typeface="+mn-lt"/>
            </a:endParaRP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12AA9549-3F14-4F20-A503-E94A508F0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142" y="1825625"/>
            <a:ext cx="1809135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3200" b="1" i="1" dirty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We fly since 1927</a:t>
            </a:r>
          </a:p>
          <a:p>
            <a:pPr marL="0" indent="0">
              <a:spcBef>
                <a:spcPts val="600"/>
              </a:spcBef>
              <a:buNone/>
            </a:pPr>
            <a:endParaRPr lang="sl-SI" sz="3200" b="1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dirty="0">
                <a:latin typeface="Gill Sans MT" pitchFamily="34" charset="-18"/>
              </a:rPr>
              <a:t>Psihična priprava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-Spanje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-priprava na letenje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</a:t>
            </a:r>
            <a:r>
              <a:rPr lang="sl-SI" sz="2800" b="1" dirty="0">
                <a:latin typeface="Gill Sans MT" pitchFamily="34" charset="-18"/>
              </a:rPr>
              <a:t>obvladovanje stresa</a:t>
            </a:r>
          </a:p>
          <a:p>
            <a:pPr marL="0" indent="0">
              <a:spcBef>
                <a:spcPts val="600"/>
              </a:spcBef>
              <a:buNone/>
            </a:pPr>
            <a:endParaRPr lang="sl-SI" sz="28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dirty="0">
                <a:latin typeface="Gill Sans MT" pitchFamily="34" charset="-18"/>
              </a:rPr>
              <a:t>Fizična priprava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-Prehrana in </a:t>
            </a:r>
            <a:r>
              <a:rPr lang="sl-SI" sz="2800" dirty="0" err="1">
                <a:latin typeface="Gill Sans MT" pitchFamily="34" charset="-18"/>
              </a:rPr>
              <a:t>hidracija</a:t>
            </a:r>
            <a:endParaRPr lang="sl-SI" sz="28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2800" dirty="0">
                <a:latin typeface="Gill Sans MT" pitchFamily="34" charset="-18"/>
              </a:rPr>
              <a:t>-Pripomočki za letenje</a:t>
            </a:r>
          </a:p>
          <a:p>
            <a:pPr>
              <a:spcBef>
                <a:spcPts val="600"/>
              </a:spcBef>
              <a:buFontTx/>
              <a:buChar char="-"/>
            </a:pPr>
            <a:endParaRPr lang="sl-SI" sz="32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179388" indent="-179388">
              <a:spcBef>
                <a:spcPts val="600"/>
              </a:spcBef>
              <a:buFontTx/>
              <a:buAutoNum type="arabicPeriod"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endParaRPr lang="sl-SI" sz="4000" dirty="0">
              <a:latin typeface="Gill Sans MT" pitchFamily="34" charset="-1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l-SI" sz="4000" i="1" dirty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Simona Potočnik</a:t>
            </a:r>
          </a:p>
          <a:p>
            <a:pPr marL="0" indent="0">
              <a:buNone/>
              <a:tabLst>
                <a:tab pos="541338" algn="l"/>
              </a:tabLst>
            </a:pPr>
            <a:endParaRPr lang="sl-SI" dirty="0"/>
          </a:p>
          <a:p>
            <a:pPr marL="0" indent="0">
              <a:buNone/>
              <a:tabLst>
                <a:tab pos="541338" algn="l"/>
              </a:tabLst>
            </a:pPr>
            <a:endParaRPr lang="sl-SI" dirty="0"/>
          </a:p>
        </p:txBody>
      </p: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BA49C9C7-395B-4BAA-9F06-1FDAC5E3852C}"/>
              </a:ext>
            </a:extLst>
          </p:cNvPr>
          <p:cNvCxnSpPr>
            <a:cxnSpLocks/>
          </p:cNvCxnSpPr>
          <p:nvPr/>
        </p:nvCxnSpPr>
        <p:spPr>
          <a:xfrm>
            <a:off x="2251587" y="1545973"/>
            <a:ext cx="9102213" cy="0"/>
          </a:xfrm>
          <a:prstGeom prst="line">
            <a:avLst/>
          </a:prstGeom>
          <a:ln w="3175" cap="flat" cmpd="sng" algn="ctr">
            <a:solidFill>
              <a:srgbClr val="193C8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značba mesta vsebine 4">
            <a:extLst>
              <a:ext uri="{FF2B5EF4-FFF2-40B4-BE49-F238E27FC236}">
                <a16:creationId xmlns:a16="http://schemas.microsoft.com/office/drawing/2014/main" id="{440B81F1-0307-42C6-8A16-25ACCCBF5351}"/>
              </a:ext>
            </a:extLst>
          </p:cNvPr>
          <p:cNvSpPr txBox="1">
            <a:spLocks/>
          </p:cNvSpPr>
          <p:nvPr/>
        </p:nvSpPr>
        <p:spPr>
          <a:xfrm>
            <a:off x="226142" y="1825625"/>
            <a:ext cx="1809135" cy="442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sl-SI" sz="1900" i="1" dirty="0">
              <a:solidFill>
                <a:schemeClr val="tx1">
                  <a:lumMod val="50000"/>
                  <a:lumOff val="50000"/>
                </a:schemeClr>
              </a:solidFill>
              <a:latin typeface="Gill Sans MT" pitchFamily="34" charset="-18"/>
            </a:endParaRPr>
          </a:p>
        </p:txBody>
      </p:sp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BF2FF9F8-B559-65C2-E9E7-B3F309B37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6198" y="1825625"/>
            <a:ext cx="8687602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Simptomi stresa:</a:t>
            </a:r>
          </a:p>
          <a:p>
            <a:pPr marL="0" indent="0">
              <a:buNone/>
            </a:pPr>
            <a:endParaRPr lang="sl-SI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l-SI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Duševni:  </a:t>
            </a:r>
          </a:p>
          <a:p>
            <a:r>
              <a:rPr lang="sl-SI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napetost ali tesnoba, jeza, umikanje družbi, pesimizem, </a:t>
            </a:r>
            <a:r>
              <a:rPr lang="sl-SI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slabovoljnost</a:t>
            </a:r>
            <a:r>
              <a:rPr lang="sl-SI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povečana razdražljivost, cinično občutje ter poslabšanje zbranosti in zmogljivosti, panični napadi, depresija,..</a:t>
            </a:r>
          </a:p>
          <a:p>
            <a:pPr marL="0" indent="0" algn="ctr">
              <a:buNone/>
            </a:pPr>
            <a:endParaRPr lang="sl-SI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2684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39845</TotalTime>
  <Words>1213</Words>
  <Application>Microsoft Office PowerPoint</Application>
  <PresentationFormat>Širokozaslonsko</PresentationFormat>
  <Paragraphs>434</Paragraphs>
  <Slides>18</Slides>
  <Notes>18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Gill Sans MT</vt:lpstr>
      <vt:lpstr>Officeova tema</vt:lpstr>
      <vt:lpstr>PowerPointova predstavitev</vt:lpstr>
      <vt:lpstr>Psihofizična kondicija</vt:lpstr>
      <vt:lpstr>Spanje</vt:lpstr>
      <vt:lpstr>Spanje</vt:lpstr>
      <vt:lpstr>Spanje</vt:lpstr>
      <vt:lpstr>Priprava na let</vt:lpstr>
      <vt:lpstr>Obvladovanje stresa</vt:lpstr>
      <vt:lpstr>Obvladovanje stresa</vt:lpstr>
      <vt:lpstr>Obvladovanje stresa</vt:lpstr>
      <vt:lpstr>Obvladovanje stresa</vt:lpstr>
      <vt:lpstr>Obvladovanje stresa</vt:lpstr>
      <vt:lpstr>Prehrana</vt:lpstr>
      <vt:lpstr>Prehrana</vt:lpstr>
      <vt:lpstr>Hidracija</vt:lpstr>
      <vt:lpstr>Hidracija</vt:lpstr>
      <vt:lpstr>Hidracija</vt:lpstr>
      <vt:lpstr>Pripomočki za letenje</vt:lpstr>
      <vt:lpstr>Hvala za vašo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Nik Naveršnik</dc:creator>
  <cp:lastModifiedBy>Letalski center Maribor</cp:lastModifiedBy>
  <cp:revision>1969</cp:revision>
  <cp:lastPrinted>2020-02-19T22:26:39Z</cp:lastPrinted>
  <dcterms:created xsi:type="dcterms:W3CDTF">2019-11-23T22:34:55Z</dcterms:created>
  <dcterms:modified xsi:type="dcterms:W3CDTF">2024-01-17T00:13:08Z</dcterms:modified>
</cp:coreProperties>
</file>