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050AAB32-8379-43C3-99E9-FDD3985B1A15}"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9"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30" name="PlaceHolder 3"/>
          <p:cNvSpPr>
            <a:spLocks noGrp="1"/>
          </p:cNvSpPr>
          <p:nvPr>
            <p:ph/>
          </p:nvPr>
        </p:nvSpPr>
        <p:spPr>
          <a:xfrm>
            <a:off x="83808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A423639A-C6BA-457A-A33C-9CD987C3B6C1}"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2"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33" name="PlaceHolder 3"/>
          <p:cNvSpPr>
            <a:spLocks noGrp="1"/>
          </p:cNvSpPr>
          <p:nvPr>
            <p:ph/>
          </p:nvPr>
        </p:nvSpPr>
        <p:spPr>
          <a:xfrm>
            <a:off x="83844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34" name="PlaceHolder 4"/>
          <p:cNvSpPr>
            <a:spLocks noGrp="1"/>
          </p:cNvSpPr>
          <p:nvPr>
            <p:ph/>
          </p:nvPr>
        </p:nvSpPr>
        <p:spPr>
          <a:xfrm>
            <a:off x="83808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35" name="PlaceHolder 5"/>
          <p:cNvSpPr>
            <a:spLocks noGrp="1"/>
          </p:cNvSpPr>
          <p:nvPr>
            <p:ph/>
          </p:nvPr>
        </p:nvSpPr>
        <p:spPr>
          <a:xfrm>
            <a:off x="83844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9DF40F38-96E0-4ED1-AB84-114F026E5A4E}"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7"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38" name="PlaceHolder 3"/>
          <p:cNvSpPr>
            <a:spLocks noGrp="1"/>
          </p:cNvSpPr>
          <p:nvPr>
            <p:ph/>
          </p:nvPr>
        </p:nvSpPr>
        <p:spPr>
          <a:xfrm>
            <a:off x="83844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39" name="PlaceHolder 4"/>
          <p:cNvSpPr>
            <a:spLocks noGrp="1"/>
          </p:cNvSpPr>
          <p:nvPr>
            <p:ph/>
          </p:nvPr>
        </p:nvSpPr>
        <p:spPr>
          <a:xfrm>
            <a:off x="83880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40" name="PlaceHolder 5"/>
          <p:cNvSpPr>
            <a:spLocks noGrp="1"/>
          </p:cNvSpPr>
          <p:nvPr>
            <p:ph/>
          </p:nvPr>
        </p:nvSpPr>
        <p:spPr>
          <a:xfrm>
            <a:off x="83808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41" name="PlaceHolder 6"/>
          <p:cNvSpPr>
            <a:spLocks noGrp="1"/>
          </p:cNvSpPr>
          <p:nvPr>
            <p:ph/>
          </p:nvPr>
        </p:nvSpPr>
        <p:spPr>
          <a:xfrm>
            <a:off x="83844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42" name="PlaceHolder 7"/>
          <p:cNvSpPr>
            <a:spLocks noGrp="1"/>
          </p:cNvSpPr>
          <p:nvPr>
            <p:ph/>
          </p:nvPr>
        </p:nvSpPr>
        <p:spPr>
          <a:xfrm>
            <a:off x="83880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D849E1E3-27C7-4483-8F0B-BF9A6ADFF925}"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8" name="PlaceHolder 2"/>
          <p:cNvSpPr>
            <a:spLocks noGrp="1"/>
          </p:cNvSpPr>
          <p:nvPr>
            <p:ph type="subTitle"/>
          </p:nvPr>
        </p:nvSpPr>
        <p:spPr>
          <a:xfrm>
            <a:off x="838080" y="-2048400"/>
            <a:ext cx="360" cy="7748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24F3DFD1-E528-4294-B32A-D6C42F642698}"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8A815CBC-3CFA-4B65-83BC-6C0F732FA784}"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2"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13" name="PlaceHolder 3"/>
          <p:cNvSpPr>
            <a:spLocks noGrp="1"/>
          </p:cNvSpPr>
          <p:nvPr>
            <p:ph/>
          </p:nvPr>
        </p:nvSpPr>
        <p:spPr>
          <a:xfrm>
            <a:off x="83844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7F05294-132D-413F-8CDB-9F90EA021CCE}"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25B03713-1AB7-4734-8BCF-9FFC961D16C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838080" y="365040"/>
            <a:ext cx="10509480" cy="611712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C1079B41-D84B-4F35-AC9D-1920E077C8E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7"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18" name="PlaceHolder 3"/>
          <p:cNvSpPr>
            <a:spLocks noGrp="1"/>
          </p:cNvSpPr>
          <p:nvPr>
            <p:ph/>
          </p:nvPr>
        </p:nvSpPr>
        <p:spPr>
          <a:xfrm>
            <a:off x="83844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19" name="PlaceHolder 4"/>
          <p:cNvSpPr>
            <a:spLocks noGrp="1"/>
          </p:cNvSpPr>
          <p:nvPr>
            <p:ph/>
          </p:nvPr>
        </p:nvSpPr>
        <p:spPr>
          <a:xfrm>
            <a:off x="83808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FA98B2F-7AAC-4EE5-8731-C4431A660393}"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1"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22" name="PlaceHolder 3"/>
          <p:cNvSpPr>
            <a:spLocks noGrp="1"/>
          </p:cNvSpPr>
          <p:nvPr>
            <p:ph/>
          </p:nvPr>
        </p:nvSpPr>
        <p:spPr>
          <a:xfrm>
            <a:off x="83844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23" name="PlaceHolder 4"/>
          <p:cNvSpPr>
            <a:spLocks noGrp="1"/>
          </p:cNvSpPr>
          <p:nvPr>
            <p:ph/>
          </p:nvPr>
        </p:nvSpPr>
        <p:spPr>
          <a:xfrm>
            <a:off x="83844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17F7752-5FF6-474E-9739-F06B282CD6E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5" name="PlaceHolder 2"/>
          <p:cNvSpPr>
            <a:spLocks noGrp="1"/>
          </p:cNvSpPr>
          <p:nvPr>
            <p:ph/>
          </p:nvPr>
        </p:nvSpPr>
        <p:spPr>
          <a:xfrm>
            <a:off x="83808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26" name="PlaceHolder 3"/>
          <p:cNvSpPr>
            <a:spLocks noGrp="1"/>
          </p:cNvSpPr>
          <p:nvPr>
            <p:ph/>
          </p:nvPr>
        </p:nvSpPr>
        <p:spPr>
          <a:xfrm>
            <a:off x="838440" y="182556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27" name="PlaceHolder 4"/>
          <p:cNvSpPr>
            <a:spLocks noGrp="1"/>
          </p:cNvSpPr>
          <p:nvPr>
            <p:ph/>
          </p:nvPr>
        </p:nvSpPr>
        <p:spPr>
          <a:xfrm>
            <a:off x="838080" y="1825920"/>
            <a:ext cx="360" cy="360"/>
          </a:xfrm>
          <a:prstGeom prst="rect">
            <a:avLst/>
          </a:prstGeom>
          <a:noFill/>
          <a:ln w="0">
            <a:noFill/>
          </a:ln>
        </p:spPr>
        <p:txBody>
          <a:bodyPr lIns="0" tIns="0" rIns="0" bIns="0" anchor="t">
            <a:normAutofit fontScale="3124" lnSpcReduction="20000"/>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634764E-7992-4195-861E-641CB524399F}"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09480" cy="131940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Arial"/>
              </a:rPr>
              <a:t>Click to edit the title text format</a:t>
            </a:r>
          </a:p>
        </p:txBody>
      </p:sp>
      <p:sp>
        <p:nvSpPr>
          <p:cNvPr id="8" name="PlaceHolder 2"/>
          <p:cNvSpPr>
            <a:spLocks noGrp="1"/>
          </p:cNvSpPr>
          <p:nvPr>
            <p:ph type="body"/>
          </p:nvPr>
        </p:nvSpPr>
        <p:spPr>
          <a:xfrm>
            <a:off x="838080" y="1825560"/>
            <a:ext cx="360" cy="36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2" name="PlaceHolder 3"/>
          <p:cNvSpPr>
            <a:spLocks noGrp="1"/>
          </p:cNvSpPr>
          <p:nvPr>
            <p:ph type="body"/>
          </p:nvPr>
        </p:nvSpPr>
        <p:spPr>
          <a:xfrm>
            <a:off x="838440" y="1825560"/>
            <a:ext cx="360" cy="36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3" name="PlaceHolder 4"/>
          <p:cNvSpPr>
            <a:spLocks noGrp="1"/>
          </p:cNvSpPr>
          <p:nvPr>
            <p:ph type="body"/>
          </p:nvPr>
        </p:nvSpPr>
        <p:spPr>
          <a:xfrm>
            <a:off x="838080" y="1825920"/>
            <a:ext cx="360" cy="360"/>
          </a:xfrm>
          <a:prstGeom prst="rect">
            <a:avLst/>
          </a:prstGeom>
          <a:noFill/>
          <a:ln w="0">
            <a:noFill/>
          </a:ln>
        </p:spPr>
        <p:txBody>
          <a:bodyPr lIns="0" tIns="0" rIns="0" bIns="0" anchor="t">
            <a:normAutofit fontScale="1111" lnSpcReduction="20000"/>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4" name="PlaceHolder 5"/>
          <p:cNvSpPr>
            <a:spLocks noGrp="1"/>
          </p:cNvSpPr>
          <p:nvPr>
            <p:ph type="ftr" idx="1"/>
          </p:nvPr>
        </p:nvSpPr>
        <p:spPr>
          <a:xfrm>
            <a:off x="4038480" y="6356520"/>
            <a:ext cx="4108680" cy="3589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&lt;footer&gt;</a:t>
            </a:r>
          </a:p>
        </p:txBody>
      </p:sp>
      <p:sp>
        <p:nvSpPr>
          <p:cNvPr id="5" name="PlaceHolder 6"/>
          <p:cNvSpPr>
            <a:spLocks noGrp="1"/>
          </p:cNvSpPr>
          <p:nvPr>
            <p:ph type="sldNum" idx="2"/>
          </p:nvPr>
        </p:nvSpPr>
        <p:spPr>
          <a:xfrm>
            <a:off x="8610480" y="6356520"/>
            <a:ext cx="2737080" cy="3589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sl-SI" sz="1200" b="0" strike="noStrike" spc="-1">
                <a:solidFill>
                  <a:schemeClr val="dk1">
                    <a:tint val="75000"/>
                  </a:schemeClr>
                </a:solidFill>
                <a:latin typeface="Calibri"/>
              </a:defRPr>
            </a:lvl1pPr>
          </a:lstStyle>
          <a:p>
            <a:pPr indent="0" algn="r" defTabSz="914400">
              <a:lnSpc>
                <a:spcPct val="100000"/>
              </a:lnSpc>
              <a:buNone/>
              <a:tabLst>
                <a:tab pos="0" algn="l"/>
              </a:tabLst>
            </a:pPr>
            <a:fld id="{F3A5BF97-80F9-4DEE-B5FE-21F2AC53BA32}" type="slidenum">
              <a:rPr lang="sl-SI" sz="1200" b="0" strike="noStrike" spc="-1">
                <a:solidFill>
                  <a:schemeClr val="dk1">
                    <a:tint val="75000"/>
                  </a:schemeClr>
                </a:solidFill>
                <a:latin typeface="Calibri"/>
              </a:rPr>
              <a:t>‹#›</a:t>
            </a:fld>
            <a:endParaRPr lang="en-US" sz="1200" b="0" strike="noStrike" spc="-1">
              <a:solidFill>
                <a:srgbClr val="000000"/>
              </a:solidFill>
              <a:latin typeface="Times New Roman"/>
            </a:endParaRPr>
          </a:p>
        </p:txBody>
      </p:sp>
      <p:sp>
        <p:nvSpPr>
          <p:cNvPr id="6" name="PlaceHolder 7"/>
          <p:cNvSpPr>
            <a:spLocks noGrp="1"/>
          </p:cNvSpPr>
          <p:nvPr>
            <p:ph type="dt" idx="3"/>
          </p:nvPr>
        </p:nvSpPr>
        <p:spPr>
          <a:xfrm>
            <a:off x="838080" y="6356520"/>
            <a:ext cx="2737080" cy="358920"/>
          </a:xfrm>
          <a:prstGeom prst="rect">
            <a:avLst/>
          </a:prstGeom>
          <a:noFill/>
          <a:ln w="0">
            <a:noFill/>
          </a:ln>
        </p:spPr>
        <p:txBody>
          <a:bodyPr lIns="91440" tIns="45720" rIns="91440" bIns="45720" anchor="ctr">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hyperlink" Target="https://www.click2houston.com/news/local/2023/09/06/plane-reportedly-crashes-on-runway-at-huntsville-regional-airpor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hyperlink" Target="https://www.clickorlando.com/news/local/2023/03/07/2-planes-collide-at-lake-hartridge-in-winter-haven-prompting-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aviation101.com/deathbyflightinstructor"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hyperlink" Target="https://www.aviation101.com/deathbyflightinstructor"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hyperlink" Target="https://www.aviation101.com/deathbyflightinstructor"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skybrary.aero/articles/complacency" TargetMode="External"/><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hyperlink" Target="https://skybrary.aero/articles/human-factors-dirty-doze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pic>
        <p:nvPicPr>
          <p:cNvPr id="43" name="Picture 11"/>
          <p:cNvPicPr/>
          <p:nvPr/>
        </p:nvPicPr>
        <p:blipFill>
          <a:blip r:embed="rId3"/>
          <a:srcRect r="2341"/>
          <a:stretch/>
        </p:blipFill>
        <p:spPr>
          <a:xfrm>
            <a:off x="2193480" y="360"/>
            <a:ext cx="9993960" cy="6851880"/>
          </a:xfrm>
          <a:prstGeom prst="rect">
            <a:avLst/>
          </a:prstGeom>
          <a:ln w="0">
            <a:noFill/>
          </a:ln>
        </p:spPr>
      </p:pic>
      <p:sp>
        <p:nvSpPr>
          <p:cNvPr id="44" name="Pravokotnik 43"/>
          <p:cNvSpPr/>
          <p:nvPr/>
        </p:nvSpPr>
        <p:spPr>
          <a:xfrm>
            <a:off x="3429000" y="156600"/>
            <a:ext cx="7525800" cy="541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GB" sz="6600" b="1" i="1" strike="noStrike" spc="-1">
                <a:ln>
                  <a:solidFill>
                    <a:schemeClr val="dk1"/>
                  </a:solidFill>
                </a:ln>
                <a:solidFill>
                  <a:srgbClr val="FFFFFF"/>
                </a:solidFill>
                <a:latin typeface="Calibri"/>
              </a:rPr>
              <a:t>Varnost pri šolanju</a:t>
            </a:r>
            <a:endParaRPr lang="en-US" sz="66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endParaRPr lang="en-US" sz="2400" b="0" strike="noStrike" spc="-1">
              <a:solidFill>
                <a:srgbClr val="000000"/>
              </a:solidFill>
              <a:latin typeface="Arial"/>
            </a:endParaRPr>
          </a:p>
          <a:p>
            <a:pPr algn="ctr">
              <a:lnSpc>
                <a:spcPct val="100000"/>
              </a:lnSpc>
            </a:pPr>
            <a:r>
              <a:rPr lang="en-GB" sz="2400" b="1" i="1" strike="noStrike" spc="-1">
                <a:ln>
                  <a:solidFill>
                    <a:schemeClr val="dk1"/>
                  </a:solidFill>
                </a:ln>
                <a:solidFill>
                  <a:srgbClr val="FFFFFF"/>
                </a:solidFill>
                <a:latin typeface="Calibri"/>
              </a:rPr>
              <a:t>Osvežitveni seminar za učitelje letenja –FI/A, FI/S, FI/ULN</a:t>
            </a:r>
            <a:endParaRPr lang="en-US" sz="2400" b="0" strike="noStrike" spc="-1">
              <a:solidFill>
                <a:srgbClr val="000000"/>
              </a:solidFill>
              <a:latin typeface="Arial"/>
            </a:endParaRPr>
          </a:p>
          <a:p>
            <a:pPr algn="ctr">
              <a:lnSpc>
                <a:spcPct val="100000"/>
              </a:lnSpc>
            </a:pPr>
            <a:r>
              <a:rPr lang="en-GB" sz="2400" b="1" i="1" strike="noStrike" spc="-1">
                <a:ln>
                  <a:solidFill>
                    <a:schemeClr val="dk1"/>
                  </a:solidFill>
                </a:ln>
                <a:solidFill>
                  <a:srgbClr val="FFFFFF"/>
                </a:solidFill>
                <a:latin typeface="Calibri"/>
              </a:rPr>
              <a:t>Januar 2024</a:t>
            </a:r>
            <a:endParaRPr lang="en-US" sz="2400" b="0" strike="noStrike" spc="-1">
              <a:solidFill>
                <a:srgbClr val="000000"/>
              </a:solidFill>
              <a:latin typeface="Arial"/>
            </a:endParaRPr>
          </a:p>
        </p:txBody>
      </p:sp>
      <p:sp>
        <p:nvSpPr>
          <p:cNvPr id="45" name="TextBox 3"/>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Non-commercial other than complex aeroplanes</a:t>
            </a:r>
            <a:endParaRPr lang="en-US" sz="2400" b="0" strike="noStrike" spc="-1">
              <a:solidFill>
                <a:srgbClr val="000000"/>
              </a:solidFill>
              <a:latin typeface="Arial"/>
            </a:endParaRPr>
          </a:p>
        </p:txBody>
      </p:sp>
      <p:sp>
        <p:nvSpPr>
          <p:cNvPr id="92" name="Raven povezovalnik 91"/>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93" name="Slika 92"/>
          <p:cNvPicPr/>
          <p:nvPr/>
        </p:nvPicPr>
        <p:blipFill>
          <a:blip r:embed="rId3"/>
          <a:stretch/>
        </p:blipFill>
        <p:spPr>
          <a:xfrm>
            <a:off x="3657600" y="1311120"/>
            <a:ext cx="7311240" cy="5387400"/>
          </a:xfrm>
          <a:prstGeom prst="rect">
            <a:avLst/>
          </a:prstGeom>
          <a:ln w="0">
            <a:noFill/>
          </a:ln>
        </p:spPr>
      </p:pic>
      <p:sp>
        <p:nvSpPr>
          <p:cNvPr id="94" name="Puščica: desno 93"/>
          <p:cNvSpPr/>
          <p:nvPr/>
        </p:nvSpPr>
        <p:spPr>
          <a:xfrm rot="9225600">
            <a:off x="6685920" y="3608280"/>
            <a:ext cx="910440" cy="453240"/>
          </a:xfrm>
          <a:prstGeom prst="rightArrow">
            <a:avLst>
              <a:gd name="adj1" fmla="val 50000"/>
              <a:gd name="adj2" fmla="val 50000"/>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strike="noStrike" spc="-1">
              <a:solidFill>
                <a:srgbClr val="000000"/>
              </a:solidFill>
              <a:latin typeface="Arial"/>
            </a:endParaRPr>
          </a:p>
        </p:txBody>
      </p:sp>
      <p:sp>
        <p:nvSpPr>
          <p:cNvPr id="95" name="Pravokotnik 94"/>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a:t>
            </a:r>
          </a:p>
        </p:txBody>
      </p:sp>
      <p:sp>
        <p:nvSpPr>
          <p:cNvPr id="96" name="Pravokotnik 95"/>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2023 Annual Safety Review, EASA, Catalogue number TO-AA-23-001-EN-N, ISBN 978-92-9210-281-4</a:t>
            </a:r>
          </a:p>
        </p:txBody>
      </p:sp>
      <p:sp>
        <p:nvSpPr>
          <p:cNvPr id="97" name="TextBox 7"/>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Non-commercial other than complex aeroplanes</a:t>
            </a:r>
            <a:endParaRPr lang="en-US" sz="2400" b="0" strike="noStrike" spc="-1">
              <a:solidFill>
                <a:srgbClr val="000000"/>
              </a:solidFill>
              <a:latin typeface="Arial"/>
            </a:endParaRPr>
          </a:p>
        </p:txBody>
      </p:sp>
      <p:sp>
        <p:nvSpPr>
          <p:cNvPr id="99" name="Raven povezovalnik 98"/>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00" name="Slika 99"/>
          <p:cNvPicPr/>
          <p:nvPr/>
        </p:nvPicPr>
        <p:blipFill>
          <a:blip r:embed="rId3"/>
          <a:stretch/>
        </p:blipFill>
        <p:spPr>
          <a:xfrm>
            <a:off x="3429000" y="1314720"/>
            <a:ext cx="7549200" cy="5310720"/>
          </a:xfrm>
          <a:prstGeom prst="rect">
            <a:avLst/>
          </a:prstGeom>
          <a:ln w="0">
            <a:noFill/>
          </a:ln>
        </p:spPr>
      </p:pic>
      <p:sp>
        <p:nvSpPr>
          <p:cNvPr id="101" name="Pravokotnik 100"/>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2023 Annual Safety Review, EASA, Catalogue number TO-AA-23-001-EN-N, ISBN 978-92-9210-281-4</a:t>
            </a:r>
          </a:p>
        </p:txBody>
      </p:sp>
      <p:sp>
        <p:nvSpPr>
          <p:cNvPr id="102" name="TextBox 8"/>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3" name="Slika 102"/>
          <p:cNvPicPr/>
          <p:nvPr/>
        </p:nvPicPr>
        <p:blipFill>
          <a:blip r:embed="rId3"/>
          <a:stretch/>
        </p:blipFill>
        <p:spPr>
          <a:xfrm>
            <a:off x="3645000" y="1292400"/>
            <a:ext cx="7313760" cy="5447520"/>
          </a:xfrm>
          <a:prstGeom prst="rect">
            <a:avLst/>
          </a:prstGeom>
          <a:ln w="0">
            <a:noFill/>
          </a:ln>
        </p:spPr>
      </p:pic>
      <p:sp>
        <p:nvSpPr>
          <p:cNvPr id="104"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Sailplanes</a:t>
            </a:r>
            <a:endParaRPr lang="en-US" sz="2400" b="0" strike="noStrike" spc="-1">
              <a:solidFill>
                <a:srgbClr val="000000"/>
              </a:solidFill>
              <a:latin typeface="Arial"/>
            </a:endParaRPr>
          </a:p>
        </p:txBody>
      </p:sp>
      <p:sp>
        <p:nvSpPr>
          <p:cNvPr id="105" name="Raven povezovalnik 104"/>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06" name="Puščica: desno 105"/>
          <p:cNvSpPr/>
          <p:nvPr/>
        </p:nvSpPr>
        <p:spPr>
          <a:xfrm rot="3333600">
            <a:off x="5247720" y="3833640"/>
            <a:ext cx="910440" cy="453240"/>
          </a:xfrm>
          <a:prstGeom prst="rightArrow">
            <a:avLst>
              <a:gd name="adj1" fmla="val 50000"/>
              <a:gd name="adj2" fmla="val 50000"/>
            </a:avLst>
          </a:pr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strike="noStrike" spc="-1">
              <a:solidFill>
                <a:srgbClr val="000000"/>
              </a:solidFill>
              <a:latin typeface="Arial"/>
            </a:endParaRPr>
          </a:p>
        </p:txBody>
      </p:sp>
      <p:sp>
        <p:nvSpPr>
          <p:cNvPr id="107" name="Pravokotnik 106"/>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2023 Annual Safety Review, EASA, Catalogue number TO-AA-23-001-EN-N, ISBN 978-92-9210-281-4</a:t>
            </a:r>
          </a:p>
        </p:txBody>
      </p:sp>
      <p:sp>
        <p:nvSpPr>
          <p:cNvPr id="108" name="TextBox 9"/>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Sailplanes</a:t>
            </a:r>
            <a:endParaRPr lang="en-US" sz="2400" b="0" strike="noStrike" spc="-1">
              <a:solidFill>
                <a:srgbClr val="000000"/>
              </a:solidFill>
              <a:latin typeface="Arial"/>
            </a:endParaRPr>
          </a:p>
        </p:txBody>
      </p:sp>
      <p:sp>
        <p:nvSpPr>
          <p:cNvPr id="110" name="Raven povezovalnik 109"/>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11" name="Slika 110"/>
          <p:cNvPicPr/>
          <p:nvPr/>
        </p:nvPicPr>
        <p:blipFill>
          <a:blip r:embed="rId3"/>
          <a:stretch/>
        </p:blipFill>
        <p:spPr>
          <a:xfrm>
            <a:off x="3498840" y="1299600"/>
            <a:ext cx="7387920" cy="5502600"/>
          </a:xfrm>
          <a:prstGeom prst="rect">
            <a:avLst/>
          </a:prstGeom>
          <a:ln w="0">
            <a:noFill/>
          </a:ln>
        </p:spPr>
      </p:pic>
      <p:sp>
        <p:nvSpPr>
          <p:cNvPr id="112" name="Pravokotnik 111"/>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2023 Annual Safety Review, EASA, Catalogue number TO-AA-23-001-EN-N, ISBN 978-92-9210-281-4</a:t>
            </a:r>
          </a:p>
        </p:txBody>
      </p:sp>
      <p:sp>
        <p:nvSpPr>
          <p:cNvPr id="113" name="TextBox 10"/>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15" name="Raven povezovalnik 114"/>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16" name="Pravokotnik 115"/>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Wednesday 6 September 2023</a:t>
            </a:r>
          </a:p>
          <a:p>
            <a:pPr>
              <a:lnSpc>
                <a:spcPct val="100000"/>
              </a:lnSpc>
            </a:pPr>
            <a:r>
              <a:rPr lang="en-US" sz="1800" b="0" strike="noStrike" spc="-1">
                <a:solidFill>
                  <a:srgbClr val="000000"/>
                </a:solidFill>
                <a:latin typeface="Arial"/>
              </a:rPr>
              <a:t>KUTS - Huntsville, TX, USA</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Cessna 150K</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Fatalities: 2 / Occupants: 2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The flight instructor and student </a:t>
            </a:r>
          </a:p>
          <a:p>
            <a:pPr>
              <a:lnSpc>
                <a:spcPct val="100000"/>
              </a:lnSpc>
            </a:pPr>
            <a:r>
              <a:rPr lang="en-US" sz="1800" b="0" strike="noStrike" spc="-1">
                <a:solidFill>
                  <a:srgbClr val="000000"/>
                </a:solidFill>
                <a:latin typeface="Arial"/>
              </a:rPr>
              <a:t>pilot were fatally injured.</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500" b="0" strike="noStrike" spc="-1">
                <a:solidFill>
                  <a:srgbClr val="000000"/>
                </a:solidFill>
                <a:latin typeface="Arial"/>
              </a:rPr>
              <a:t>Two witnesses reported that the airplane was flying in the airport traffic pattern before the accident. They saw the airplane flying over runway 18, about 500 ft above the ground, rocking its wings in a level pitch attitude. The airplane then entered a left, nose down, turn toward the east. The flight instructor </a:t>
            </a:r>
            <a:r>
              <a:rPr lang="en-US" sz="1500" b="1" strike="noStrike" spc="-1">
                <a:solidFill>
                  <a:srgbClr val="000000"/>
                </a:solidFill>
                <a:latin typeface="Arial"/>
              </a:rPr>
              <a:t>believed that the pilot of the accident airplane was attempting to make a left 180° turn</a:t>
            </a:r>
            <a:r>
              <a:rPr lang="en-US" sz="1500" b="0" strike="noStrike" spc="-1">
                <a:solidFill>
                  <a:srgbClr val="000000"/>
                </a:solidFill>
                <a:latin typeface="Arial"/>
              </a:rPr>
              <a:t> to land on runway 36. He stated that after the airplane turned about 90° it entered a spin and descended to the ground in a nose down pitch attitude.</a:t>
            </a:r>
          </a:p>
          <a:p>
            <a:pPr>
              <a:lnSpc>
                <a:spcPct val="100000"/>
              </a:lnSpc>
            </a:pPr>
            <a:endParaRPr lang="en-US" sz="1800" b="0" strike="noStrike" spc="-1">
              <a:solidFill>
                <a:srgbClr val="000000"/>
              </a:solidFill>
              <a:latin typeface="Arial"/>
            </a:endParaRPr>
          </a:p>
        </p:txBody>
      </p:sp>
      <p:pic>
        <p:nvPicPr>
          <p:cNvPr id="117" name="Slika 116"/>
          <p:cNvPicPr/>
          <p:nvPr/>
        </p:nvPicPr>
        <p:blipFill>
          <a:blip r:embed="rId3"/>
          <a:stretch/>
        </p:blipFill>
        <p:spPr>
          <a:xfrm>
            <a:off x="6629400" y="1371600"/>
            <a:ext cx="5254560" cy="3215520"/>
          </a:xfrm>
          <a:prstGeom prst="rect">
            <a:avLst/>
          </a:prstGeom>
          <a:ln w="0">
            <a:noFill/>
          </a:ln>
        </p:spPr>
      </p:pic>
      <p:sp>
        <p:nvSpPr>
          <p:cNvPr id="118" name="Pravokotnik 117"/>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a:t>
            </a:r>
            <a:r>
              <a:rPr lang="en-US" sz="1000" b="0" u="sng" strike="noStrike" spc="-1">
                <a:solidFill>
                  <a:srgbClr val="0563C1"/>
                </a:solidFill>
                <a:uFillTx/>
                <a:latin typeface="Arial"/>
                <a:hlinkClick r:id="rId4"/>
              </a:rPr>
              <a:t>https://www.click2houston.com/news/local/2023/09/06/plane-reportedly-crashes-on-runway-at-huntsville-regional-airport/</a:t>
            </a:r>
            <a:endParaRPr lang="en-US" sz="1000" b="0" strike="noStrike" spc="-1">
              <a:solidFill>
                <a:srgbClr val="000000"/>
              </a:solidFill>
              <a:latin typeface="Arial"/>
            </a:endParaRPr>
          </a:p>
          <a:p>
            <a:pPr>
              <a:lnSpc>
                <a:spcPct val="100000"/>
              </a:lnSpc>
            </a:pPr>
            <a:endParaRPr lang="en-US" sz="1000" b="0" strike="noStrike" spc="-1">
              <a:solidFill>
                <a:srgbClr val="000000"/>
              </a:solidFill>
              <a:latin typeface="Arial"/>
            </a:endParaRPr>
          </a:p>
        </p:txBody>
      </p:sp>
      <p:sp>
        <p:nvSpPr>
          <p:cNvPr id="119" name="TextBox 28"/>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21" name="Raven povezovalnik 120"/>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22" name="Slika 121"/>
          <p:cNvPicPr/>
          <p:nvPr/>
        </p:nvPicPr>
        <p:blipFill>
          <a:blip r:embed="rId3"/>
          <a:stretch/>
        </p:blipFill>
        <p:spPr>
          <a:xfrm>
            <a:off x="6629400" y="1371600"/>
            <a:ext cx="5254560" cy="3215520"/>
          </a:xfrm>
          <a:prstGeom prst="rect">
            <a:avLst/>
          </a:prstGeom>
          <a:ln w="0">
            <a:noFill/>
          </a:ln>
        </p:spPr>
      </p:pic>
      <p:sp>
        <p:nvSpPr>
          <p:cNvPr id="123" name="Pravokotnik 122"/>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Friday 10 November 2023</a:t>
            </a:r>
          </a:p>
          <a:p>
            <a:pPr>
              <a:lnSpc>
                <a:spcPct val="100000"/>
              </a:lnSpc>
            </a:pPr>
            <a:r>
              <a:rPr lang="en-US" sz="1800" b="0" strike="noStrike" spc="-1">
                <a:solidFill>
                  <a:srgbClr val="000000"/>
                </a:solidFill>
                <a:latin typeface="Arial"/>
              </a:rPr>
              <a:t>LPSO - Ponte de Sor Airport - Portugal</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Reims-Cessna F150J</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Fatalities: 1 / Occupants: 2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The instructor died and student pilot </a:t>
            </a:r>
            <a:br>
              <a:rPr sz="1800"/>
            </a:br>
            <a:r>
              <a:rPr lang="en-US" sz="1800" b="0" strike="noStrike" spc="-1">
                <a:solidFill>
                  <a:srgbClr val="000000"/>
                </a:solidFill>
                <a:latin typeface="Arial"/>
              </a:rPr>
              <a:t>sustained serious injuries.</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500" b="0" strike="noStrike" spc="-1">
                <a:solidFill>
                  <a:srgbClr val="000000"/>
                </a:solidFill>
                <a:latin typeface="Arial"/>
              </a:rPr>
              <a:t>At 15:45 on runway 21 upwind for what would be the last training circuit, at an estimated altitude of</a:t>
            </a:r>
          </a:p>
          <a:p>
            <a:pPr>
              <a:lnSpc>
                <a:spcPct val="100000"/>
              </a:lnSpc>
            </a:pPr>
            <a:r>
              <a:rPr lang="en-US" sz="1500" b="0" strike="noStrike" spc="-1">
                <a:solidFill>
                  <a:srgbClr val="000000"/>
                </a:solidFill>
                <a:latin typeface="Arial"/>
              </a:rPr>
              <a:t>about 300 ft, the aircraft's engine exhibited malfunctions, recovering immediately to take-off power rotation and, subsequently, it will have lost power altogether.</a:t>
            </a:r>
          </a:p>
          <a:p>
            <a:pPr>
              <a:lnSpc>
                <a:spcPct val="100000"/>
              </a:lnSpc>
            </a:pPr>
            <a:r>
              <a:rPr lang="en-US" sz="1500" b="0" strike="noStrike" spc="-1">
                <a:solidFill>
                  <a:srgbClr val="000000"/>
                </a:solidFill>
                <a:latin typeface="Arial"/>
              </a:rPr>
              <a:t>The aircraft, </a:t>
            </a:r>
            <a:r>
              <a:rPr lang="en-US" sz="1500" b="1" strike="noStrike" spc="-1">
                <a:solidFill>
                  <a:srgbClr val="000000"/>
                </a:solidFill>
                <a:latin typeface="Arial"/>
              </a:rPr>
              <a:t>while overflying the runway 03 threshold area, turned right for brief moments in a westerly direction and then began a 270º turn in an uncontrolled descent.</a:t>
            </a:r>
            <a:endParaRPr lang="en-US" sz="15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sp>
        <p:nvSpPr>
          <p:cNvPr id="124" name="Pravokotnik 123"/>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AIRCRAFT ACCIDENT INFORMATION NOTICE, Gabinete de Prevenção e Investição de Acidentes com Aeronaves e de Acidentes Ferroviários</a:t>
            </a:r>
          </a:p>
        </p:txBody>
      </p:sp>
      <p:sp>
        <p:nvSpPr>
          <p:cNvPr id="125" name="TextBox 17"/>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27" name="Raven povezovalnik 126"/>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28" name="Slika 127"/>
          <p:cNvPicPr/>
          <p:nvPr/>
        </p:nvPicPr>
        <p:blipFill>
          <a:blip r:embed="rId3"/>
          <a:stretch/>
        </p:blipFill>
        <p:spPr>
          <a:xfrm>
            <a:off x="7032240" y="1371600"/>
            <a:ext cx="4851720" cy="2968920"/>
          </a:xfrm>
          <a:prstGeom prst="rect">
            <a:avLst/>
          </a:prstGeom>
          <a:ln w="0">
            <a:noFill/>
          </a:ln>
        </p:spPr>
      </p:pic>
      <p:sp>
        <p:nvSpPr>
          <p:cNvPr id="129" name="Pravokotnik 128"/>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Wednesday 26 July 2023</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Alexandria Aerodrome, ON - Canada</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Cessna 150B</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Fatalities: 1 / Occupants: 2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The aircraft was destroyed, one person </a:t>
            </a:r>
          </a:p>
          <a:p>
            <a:pPr>
              <a:lnSpc>
                <a:spcPct val="100000"/>
              </a:lnSpc>
            </a:pPr>
            <a:r>
              <a:rPr lang="en-US" sz="1800" b="0" strike="noStrike" spc="-1">
                <a:solidFill>
                  <a:srgbClr val="000000"/>
                </a:solidFill>
                <a:latin typeface="Arial"/>
              </a:rPr>
              <a:t>was fatally injured, and one received </a:t>
            </a:r>
          </a:p>
          <a:p>
            <a:pPr>
              <a:lnSpc>
                <a:spcPct val="100000"/>
              </a:lnSpc>
            </a:pPr>
            <a:r>
              <a:rPr lang="en-US" sz="1800" b="0" strike="noStrike" spc="-1">
                <a:solidFill>
                  <a:srgbClr val="000000"/>
                </a:solidFill>
                <a:latin typeface="Arial"/>
              </a:rPr>
              <a:t>serious injuries.</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500" b="0" strike="noStrike" spc="-1">
                <a:solidFill>
                  <a:srgbClr val="000000"/>
                </a:solidFill>
                <a:latin typeface="Arial"/>
              </a:rPr>
              <a:t>Shortly after taking off from Runway 25, the aircraft experienced a partial engine power loss. </a:t>
            </a:r>
            <a:r>
              <a:rPr lang="en-US" sz="1500" b="1" strike="noStrike" spc="-1">
                <a:solidFill>
                  <a:srgbClr val="000000"/>
                </a:solidFill>
                <a:latin typeface="Arial"/>
              </a:rPr>
              <a:t>A 180-degree return was accomplished</a:t>
            </a:r>
            <a:r>
              <a:rPr lang="en-US" sz="1500" b="0" strike="noStrike" spc="-1">
                <a:solidFill>
                  <a:srgbClr val="000000"/>
                </a:solidFill>
                <a:latin typeface="Arial"/>
              </a:rPr>
              <a:t>, and the aircraft was repositioned over runway 07, but significantly down the runway.</a:t>
            </a:r>
          </a:p>
          <a:p>
            <a:pPr>
              <a:lnSpc>
                <a:spcPct val="100000"/>
              </a:lnSpc>
            </a:pPr>
            <a:r>
              <a:rPr lang="en-US" sz="1500" b="0" strike="noStrike" spc="-1">
                <a:solidFill>
                  <a:srgbClr val="000000"/>
                </a:solidFill>
                <a:latin typeface="Arial"/>
              </a:rPr>
              <a:t>Engine power was re-applied, and the aircraft began to climb again. Shortly afterwards, the engine power decreased more considerably; the aircraft entered a steep right bank, followed by a steep nose down attitude and impact with terrain. </a:t>
            </a:r>
          </a:p>
          <a:p>
            <a:pPr>
              <a:lnSpc>
                <a:spcPct val="100000"/>
              </a:lnSpc>
            </a:pPr>
            <a:endParaRPr lang="en-US" sz="1800" b="0" strike="noStrike" spc="-1">
              <a:solidFill>
                <a:srgbClr val="000000"/>
              </a:solidFill>
              <a:latin typeface="Arial"/>
            </a:endParaRPr>
          </a:p>
        </p:txBody>
      </p:sp>
      <p:sp>
        <p:nvSpPr>
          <p:cNvPr id="130" name="Pravokotnik 129"/>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AIRCRAFT ACCIDENT INFORMATION NOTICE, Gabinete de Prevenção e Investição de Acidentes com Aeronaves e de Acidentes Ferroviários</a:t>
            </a:r>
          </a:p>
        </p:txBody>
      </p:sp>
      <p:sp>
        <p:nvSpPr>
          <p:cNvPr id="131" name="TextBox 24"/>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33" name="Raven povezovalnik 132"/>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34" name="Pravokotnik 133"/>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dirty="0">
                <a:solidFill>
                  <a:srgbClr val="000000"/>
                </a:solidFill>
                <a:latin typeface="Arial"/>
              </a:rPr>
              <a:t>Thursday 16 February 2023</a:t>
            </a:r>
          </a:p>
          <a:p>
            <a:pPr>
              <a:lnSpc>
                <a:spcPct val="100000"/>
              </a:lnSpc>
            </a:pPr>
            <a:r>
              <a:rPr lang="en-US" sz="1800" b="0" strike="noStrike" spc="-1" dirty="0">
                <a:solidFill>
                  <a:srgbClr val="000000"/>
                </a:solidFill>
                <a:latin typeface="Arial"/>
              </a:rPr>
              <a:t>KPDK, DeKalb-Peachtree, GA - USA</a:t>
            </a: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Piper PA-28-181 Archer II</a:t>
            </a: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Fatalities: 0 / Occupants: 2 </a:t>
            </a: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The flight instructor sustained serious </a:t>
            </a:r>
          </a:p>
          <a:p>
            <a:pPr>
              <a:lnSpc>
                <a:spcPct val="100000"/>
              </a:lnSpc>
            </a:pPr>
            <a:r>
              <a:rPr lang="en-US" sz="1800" b="0" strike="noStrike" spc="-1" dirty="0">
                <a:solidFill>
                  <a:srgbClr val="000000"/>
                </a:solidFill>
                <a:latin typeface="Arial"/>
              </a:rPr>
              <a:t>injuries and the student pilot sustained </a:t>
            </a:r>
          </a:p>
          <a:p>
            <a:pPr>
              <a:lnSpc>
                <a:spcPct val="100000"/>
              </a:lnSpc>
            </a:pPr>
            <a:r>
              <a:rPr lang="en-US" sz="1800" b="0" strike="noStrike" spc="-1" dirty="0">
                <a:solidFill>
                  <a:srgbClr val="000000"/>
                </a:solidFill>
                <a:latin typeface="Arial"/>
              </a:rPr>
              <a:t>minor injuries.</a:t>
            </a: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US" sz="1500" b="0" strike="noStrike" spc="-1" dirty="0">
                <a:solidFill>
                  <a:srgbClr val="000000"/>
                </a:solidFill>
                <a:latin typeface="Arial"/>
              </a:rPr>
              <a:t>At about 1,100 ft msl (about 100 ft </a:t>
            </a:r>
            <a:r>
              <a:rPr lang="en-US" sz="1500" b="0" strike="noStrike" spc="-1" dirty="0" err="1">
                <a:solidFill>
                  <a:srgbClr val="000000"/>
                </a:solidFill>
                <a:latin typeface="Arial"/>
              </a:rPr>
              <a:t>agl</a:t>
            </a:r>
            <a:r>
              <a:rPr lang="en-US" sz="1500" b="0" strike="noStrike" spc="-1" dirty="0">
                <a:solidFill>
                  <a:srgbClr val="000000"/>
                </a:solidFill>
                <a:latin typeface="Arial"/>
              </a:rPr>
              <a:t>), the engine “sputtered” and then lost total power. The instructor immediately reduced the angle of attack and scanned the area ahead and to the right for an emergency landing site. Seeing no safe options, he </a:t>
            </a:r>
            <a:r>
              <a:rPr lang="en-US" sz="1500" b="1" strike="noStrike" spc="-1" dirty="0">
                <a:solidFill>
                  <a:srgbClr val="000000"/>
                </a:solidFill>
                <a:latin typeface="Arial"/>
              </a:rPr>
              <a:t>initiated an immediate and steep bank to the left and pitched the controls forward towards a large grass field.</a:t>
            </a:r>
            <a:r>
              <a:rPr lang="en-US" sz="1500" b="0" strike="noStrike" spc="-1" dirty="0">
                <a:solidFill>
                  <a:srgbClr val="000000"/>
                </a:solidFill>
                <a:latin typeface="Arial"/>
              </a:rPr>
              <a:t> The airplane impacted the ground on the right side of runway 3R. The left wing was separated from the airplane.</a:t>
            </a:r>
          </a:p>
          <a:p>
            <a:pPr>
              <a:lnSpc>
                <a:spcPct val="100000"/>
              </a:lnSpc>
            </a:pPr>
            <a:endParaRPr lang="en-US" sz="1500" b="0" strike="noStrike" spc="-1" dirty="0">
              <a:solidFill>
                <a:srgbClr val="000000"/>
              </a:solidFill>
              <a:latin typeface="Arial"/>
            </a:endParaRPr>
          </a:p>
          <a:p>
            <a:pPr>
              <a:lnSpc>
                <a:spcPct val="100000"/>
              </a:lnSpc>
            </a:pPr>
            <a:r>
              <a:rPr lang="en-US" sz="1500" b="1" strike="noStrike" spc="-1" dirty="0">
                <a:solidFill>
                  <a:srgbClr val="000000"/>
                </a:solidFill>
                <a:latin typeface="Arial"/>
              </a:rPr>
              <a:t>Source: https://www.fox5atlanta.com/news/small-plane-crash-lands-at-dekalb-peachtree-airport</a:t>
            </a:r>
            <a:endParaRPr lang="en-US" sz="1500" b="0" strike="noStrike" spc="-1" dirty="0">
              <a:solidFill>
                <a:srgbClr val="000000"/>
              </a:solidFill>
              <a:latin typeface="Arial"/>
            </a:endParaRPr>
          </a:p>
        </p:txBody>
      </p:sp>
      <p:pic>
        <p:nvPicPr>
          <p:cNvPr id="135" name="Slika 134"/>
          <p:cNvPicPr/>
          <p:nvPr/>
        </p:nvPicPr>
        <p:blipFill>
          <a:blip r:embed="rId3"/>
          <a:stretch/>
        </p:blipFill>
        <p:spPr>
          <a:xfrm>
            <a:off x="7032600" y="1371600"/>
            <a:ext cx="4851360" cy="2968560"/>
          </a:xfrm>
          <a:prstGeom prst="rect">
            <a:avLst/>
          </a:prstGeom>
          <a:ln w="0">
            <a:noFill/>
          </a:ln>
        </p:spPr>
      </p:pic>
      <p:pic>
        <p:nvPicPr>
          <p:cNvPr id="136" name="Slika 135"/>
          <p:cNvPicPr/>
          <p:nvPr/>
        </p:nvPicPr>
        <p:blipFill>
          <a:blip r:embed="rId4"/>
          <a:stretch/>
        </p:blipFill>
        <p:spPr>
          <a:xfrm>
            <a:off x="9684360" y="3200400"/>
            <a:ext cx="2199600" cy="1674360"/>
          </a:xfrm>
          <a:prstGeom prst="rect">
            <a:avLst/>
          </a:prstGeom>
          <a:ln w="0">
            <a:noFill/>
          </a:ln>
        </p:spPr>
      </p:pic>
      <p:sp>
        <p:nvSpPr>
          <p:cNvPr id="137" name="TextBox 18"/>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39" name="Raven povezovalnik 138"/>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40" name="Slika 139"/>
          <p:cNvPicPr/>
          <p:nvPr/>
        </p:nvPicPr>
        <p:blipFill>
          <a:blip r:embed="rId3"/>
          <a:stretch/>
        </p:blipFill>
        <p:spPr>
          <a:xfrm>
            <a:off x="6400800" y="4066920"/>
            <a:ext cx="5257080" cy="2592360"/>
          </a:xfrm>
          <a:prstGeom prst="rect">
            <a:avLst/>
          </a:prstGeom>
          <a:ln w="0">
            <a:noFill/>
          </a:ln>
        </p:spPr>
      </p:pic>
      <p:sp>
        <p:nvSpPr>
          <p:cNvPr id="141" name="Pravokotnik 140"/>
          <p:cNvSpPr/>
          <p:nvPr/>
        </p:nvSpPr>
        <p:spPr>
          <a:xfrm>
            <a:off x="7833600" y="6640200"/>
            <a:ext cx="239148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Table: Cessna 172N POH, page 5-11</a:t>
            </a:r>
          </a:p>
        </p:txBody>
      </p:sp>
      <p:pic>
        <p:nvPicPr>
          <p:cNvPr id="142" name="Slika 141"/>
          <p:cNvPicPr/>
          <p:nvPr/>
        </p:nvPicPr>
        <p:blipFill>
          <a:blip r:embed="rId4"/>
          <a:srcRect t="13375" b="7879"/>
          <a:stretch/>
        </p:blipFill>
        <p:spPr>
          <a:xfrm>
            <a:off x="5671440" y="1348200"/>
            <a:ext cx="6215040" cy="1978920"/>
          </a:xfrm>
          <a:prstGeom prst="rect">
            <a:avLst/>
          </a:prstGeom>
          <a:ln w="0">
            <a:noFill/>
          </a:ln>
        </p:spPr>
      </p:pic>
      <p:pic>
        <p:nvPicPr>
          <p:cNvPr id="143" name="Slika 142"/>
          <p:cNvPicPr/>
          <p:nvPr/>
        </p:nvPicPr>
        <p:blipFill>
          <a:blip r:embed="rId5"/>
          <a:stretch/>
        </p:blipFill>
        <p:spPr>
          <a:xfrm>
            <a:off x="2514600" y="1600200"/>
            <a:ext cx="3512880" cy="4275000"/>
          </a:xfrm>
          <a:prstGeom prst="rect">
            <a:avLst/>
          </a:prstGeom>
          <a:ln w="0">
            <a:noFill/>
          </a:ln>
        </p:spPr>
      </p:pic>
      <p:sp>
        <p:nvSpPr>
          <p:cNvPr id="144" name="Pravokotnik 143"/>
          <p:cNvSpPr/>
          <p:nvPr/>
        </p:nvSpPr>
        <p:spPr>
          <a:xfrm>
            <a:off x="5943600" y="3328200"/>
            <a:ext cx="594288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sz="1000" b="0" strike="noStrike" spc="-1">
                <a:solidFill>
                  <a:srgbClr val="000000"/>
                </a:solidFill>
                <a:latin typeface="Arial"/>
              </a:rPr>
              <a:t>Image: Learn to fly blog, https://learntoflyblog.com/aerodynamics-turns-and-load-factors/</a:t>
            </a:r>
          </a:p>
        </p:txBody>
      </p:sp>
      <p:sp>
        <p:nvSpPr>
          <p:cNvPr id="145" name="TextBox 4"/>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47" name="Raven povezovalnik 146"/>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48" name="Pravokotnik 147"/>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Difference between training and real case</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Human psychology – I know what to do but do I understand that this can really happen to me?</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Engine after takeoff is the most critical emergency – low speed, low height, high angle of attack and runway just behind you (tempting?).</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Be prepared.</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Engine failure after takeoff checklist during engine warm up.</a:t>
            </a:r>
          </a:p>
        </p:txBody>
      </p:sp>
      <p:pic>
        <p:nvPicPr>
          <p:cNvPr id="149" name="Slika 148"/>
          <p:cNvPicPr/>
          <p:nvPr/>
        </p:nvPicPr>
        <p:blipFill>
          <a:blip r:embed="rId3"/>
          <a:stretch/>
        </p:blipFill>
        <p:spPr>
          <a:xfrm>
            <a:off x="3814200" y="4800600"/>
            <a:ext cx="6854760" cy="1852200"/>
          </a:xfrm>
          <a:prstGeom prst="rect">
            <a:avLst/>
          </a:prstGeom>
          <a:ln w="0">
            <a:noFill/>
          </a:ln>
        </p:spPr>
      </p:pic>
      <p:sp>
        <p:nvSpPr>
          <p:cNvPr id="150" name="TextBox 16"/>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Welcome</a:t>
            </a:r>
            <a:endParaRPr lang="en-US" sz="2400" b="0" strike="noStrike" spc="-1">
              <a:solidFill>
                <a:srgbClr val="000000"/>
              </a:solidFill>
              <a:latin typeface="Arial"/>
            </a:endParaRPr>
          </a:p>
        </p:txBody>
      </p:sp>
      <p:sp>
        <p:nvSpPr>
          <p:cNvPr id="47" name="Raven povezovalnik 46"/>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48" name="Pravokotnik 47"/>
          <p:cNvSpPr/>
          <p:nvPr/>
        </p:nvSpPr>
        <p:spPr>
          <a:xfrm>
            <a:off x="2527200" y="2487600"/>
            <a:ext cx="9371160" cy="297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1800000" indent="-216000">
              <a:lnSpc>
                <a:spcPct val="100000"/>
              </a:lnSpc>
              <a:buClr>
                <a:srgbClr val="000000"/>
              </a:buClr>
              <a:buSzPct val="50000"/>
              <a:buFont typeface="Wingdings" charset="2"/>
              <a:buChar char=""/>
            </a:pPr>
            <a:r>
              <a:rPr lang="en-US" sz="1800" b="0" strike="noStrike" spc="-1">
                <a:solidFill>
                  <a:srgbClr val="000000"/>
                </a:solidFill>
                <a:latin typeface="Arial"/>
              </a:rPr>
              <a:t>Chance to think about flight safety and our flying</a:t>
            </a:r>
          </a:p>
          <a:p>
            <a:pPr>
              <a:lnSpc>
                <a:spcPct val="100000"/>
              </a:lnSpc>
            </a:pPr>
            <a:endParaRPr lang="en-US" sz="1800" b="0" strike="noStrike" spc="-1">
              <a:solidFill>
                <a:srgbClr val="000000"/>
              </a:solidFill>
              <a:latin typeface="Arial"/>
            </a:endParaRPr>
          </a:p>
          <a:p>
            <a:pPr marL="1800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Opportunity to learn from others and share insights</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marL="1800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Honest conversation – no preaching!</a:t>
            </a:r>
            <a:endParaRPr lang="en-US" sz="1800" b="0" strike="noStrike" spc="-1">
              <a:solidFill>
                <a:srgbClr val="000000"/>
              </a:solidFill>
              <a:latin typeface="Arial"/>
            </a:endParaRPr>
          </a:p>
          <a:p>
            <a:pPr algn="ctr">
              <a:lnSpc>
                <a:spcPct val="100000"/>
              </a:lnSpc>
            </a:pPr>
            <a:endParaRPr lang="en-US" sz="1800" b="0" strike="noStrike" spc="-1">
              <a:solidFill>
                <a:srgbClr val="000000"/>
              </a:solidFill>
              <a:latin typeface="Arial"/>
            </a:endParaRPr>
          </a:p>
          <a:p>
            <a:pPr algn="ctr">
              <a:lnSpc>
                <a:spcPct val="100000"/>
              </a:lnSpc>
            </a:pPr>
            <a:endParaRPr lang="en-US" sz="1800" b="0" strike="noStrike" spc="-1">
              <a:solidFill>
                <a:srgbClr val="000000"/>
              </a:solidFill>
              <a:latin typeface="Arial"/>
            </a:endParaRPr>
          </a:p>
          <a:p>
            <a:pPr algn="ctr">
              <a:lnSpc>
                <a:spcPct val="100000"/>
              </a:lnSpc>
            </a:pPr>
            <a:endParaRPr lang="en-US" sz="1800" b="0" strike="noStrike" spc="-1">
              <a:solidFill>
                <a:srgbClr val="000000"/>
              </a:solidFill>
              <a:latin typeface="Arial"/>
            </a:endParaRPr>
          </a:p>
          <a:p>
            <a:pPr algn="ctr">
              <a:lnSpc>
                <a:spcPct val="100000"/>
              </a:lnSpc>
            </a:pPr>
            <a:endParaRPr lang="en-US" sz="1800" b="0" strike="noStrike" spc="-1">
              <a:solidFill>
                <a:srgbClr val="000000"/>
              </a:solidFill>
              <a:latin typeface="Arial"/>
            </a:endParaRPr>
          </a:p>
          <a:p>
            <a:pPr algn="ctr">
              <a:lnSpc>
                <a:spcPct val="100000"/>
              </a:lnSpc>
            </a:pPr>
            <a:r>
              <a:rPr lang="en-US" sz="1800" b="1" strike="noStrike" spc="-1">
                <a:solidFill>
                  <a:srgbClr val="000000"/>
                </a:solidFill>
                <a:latin typeface="Arial"/>
                <a:ea typeface="Noto Sans CJK SC"/>
              </a:rPr>
              <a:t>Adopt - Adapt - Discard</a:t>
            </a:r>
            <a:endParaRPr lang="en-US" sz="1800" b="0" strike="noStrike" spc="-1">
              <a:solidFill>
                <a:srgbClr val="000000"/>
              </a:solidFill>
              <a:latin typeface="Arial"/>
            </a:endParaRPr>
          </a:p>
        </p:txBody>
      </p:sp>
      <p:sp>
        <p:nvSpPr>
          <p:cNvPr id="49" name="TextBox 30"/>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1"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52" name="Raven povezovalnik 151"/>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53" name="Pravokotnik 152"/>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Friday 1 March 2013</a:t>
            </a:r>
          </a:p>
          <a:p>
            <a:pPr>
              <a:lnSpc>
                <a:spcPct val="100000"/>
              </a:lnSpc>
            </a:pPr>
            <a:r>
              <a:rPr lang="en-US" sz="1800" b="0" strike="noStrike" spc="-1">
                <a:solidFill>
                  <a:srgbClr val="000000"/>
                </a:solidFill>
                <a:latin typeface="Arial"/>
              </a:rPr>
              <a:t>LJMB, Maribor, Slovenia</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Diamond DA 40 D</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Fatalities: 0 / Occupants: 2 </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500" b="0" strike="noStrike" spc="-1">
                <a:solidFill>
                  <a:srgbClr val="000000"/>
                </a:solidFill>
                <a:latin typeface="Arial"/>
              </a:rPr>
              <a:t>Na letališču LJMB v fazi pristajanja s ponovnim vzletom (ang. Touch and Go) je prišlo do delne odpovedi delovanja motorja. Obrati motorja so se naglo zmanjšali prav v kritični fazi vzleta na višini 400 - 500 ft. nad terenom tako, da je letalo zgubljalo moč vzpenjanja.</a:t>
            </a:r>
          </a:p>
          <a:p>
            <a:pPr>
              <a:lnSpc>
                <a:spcPct val="100000"/>
              </a:lnSpc>
            </a:pPr>
            <a:endParaRPr lang="en-US" sz="1500" b="0" strike="noStrike" spc="-1">
              <a:solidFill>
                <a:srgbClr val="000000"/>
              </a:solidFill>
              <a:latin typeface="Arial"/>
            </a:endParaRPr>
          </a:p>
          <a:p>
            <a:pPr>
              <a:lnSpc>
                <a:spcPct val="100000"/>
              </a:lnSpc>
            </a:pPr>
            <a:r>
              <a:rPr lang="en-US" sz="1500" b="1" strike="noStrike" spc="-1">
                <a:solidFill>
                  <a:srgbClr val="000000"/>
                </a:solidFill>
                <a:latin typeface="Arial"/>
              </a:rPr>
              <a:t>Pilot se je takoj odločil pristati v smer leta na zasnežen teren brez ovir</a:t>
            </a:r>
            <a:r>
              <a:rPr lang="en-US" sz="1500" b="0" strike="noStrike" spc="-1">
                <a:solidFill>
                  <a:srgbClr val="000000"/>
                </a:solidFill>
                <a:latin typeface="Arial"/>
              </a:rPr>
              <a:t>, približno 2 km južno od</a:t>
            </a:r>
          </a:p>
          <a:p>
            <a:pPr>
              <a:lnSpc>
                <a:spcPct val="100000"/>
              </a:lnSpc>
            </a:pPr>
            <a:r>
              <a:rPr lang="en-US" sz="1500" b="0" strike="noStrike" spc="-1">
                <a:solidFill>
                  <a:srgbClr val="000000"/>
                </a:solidFill>
                <a:latin typeface="Arial"/>
              </a:rPr>
              <a:t>VPS - vzletno pristajalne steze.  </a:t>
            </a:r>
            <a:r>
              <a:rPr lang="en-US" sz="1500" b="1" strike="noStrike" spc="-1">
                <a:solidFill>
                  <a:srgbClr val="000000"/>
                </a:solidFill>
                <a:latin typeface="Arial"/>
              </a:rPr>
              <a:t>Letalo in posadka nista utrpela nobenih poškodb.</a:t>
            </a:r>
            <a:r>
              <a:rPr lang="en-US" sz="1500" b="0" strike="noStrike" spc="-1">
                <a:solidFill>
                  <a:srgbClr val="000000"/>
                </a:solidFill>
                <a:latin typeface="Arial"/>
              </a:rPr>
              <a:t> </a:t>
            </a:r>
          </a:p>
        </p:txBody>
      </p:sp>
      <p:pic>
        <p:nvPicPr>
          <p:cNvPr id="154" name="Slika 153"/>
          <p:cNvPicPr/>
          <p:nvPr/>
        </p:nvPicPr>
        <p:blipFill>
          <a:blip r:embed="rId3"/>
          <a:stretch/>
        </p:blipFill>
        <p:spPr>
          <a:xfrm>
            <a:off x="7032600" y="1371600"/>
            <a:ext cx="4851360" cy="2968560"/>
          </a:xfrm>
          <a:prstGeom prst="rect">
            <a:avLst/>
          </a:prstGeom>
          <a:ln w="0">
            <a:noFill/>
          </a:ln>
        </p:spPr>
      </p:pic>
      <p:sp>
        <p:nvSpPr>
          <p:cNvPr id="155" name="Pravokotnik 154"/>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POVZETEK KONČNEGA POROČILA O INCIDENTU Številka: 37201-2/2012/20-00121019, Služba za preiskovanje letalskih nesreč in incidentov</a:t>
            </a:r>
          </a:p>
        </p:txBody>
      </p:sp>
      <p:sp>
        <p:nvSpPr>
          <p:cNvPr id="156" name="TextBox 19"/>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Engine failure after takeoff</a:t>
            </a:r>
            <a:endParaRPr lang="en-US" sz="2400" b="0" strike="noStrike" spc="-1">
              <a:solidFill>
                <a:srgbClr val="000000"/>
              </a:solidFill>
              <a:latin typeface="Arial"/>
            </a:endParaRPr>
          </a:p>
        </p:txBody>
      </p:sp>
      <p:sp>
        <p:nvSpPr>
          <p:cNvPr id="158" name="Raven povezovalnik 157"/>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59" name="Slika 158"/>
          <p:cNvPicPr/>
          <p:nvPr/>
        </p:nvPicPr>
        <p:blipFill>
          <a:blip r:embed="rId3"/>
          <a:stretch/>
        </p:blipFill>
        <p:spPr>
          <a:xfrm>
            <a:off x="7032240" y="1371600"/>
            <a:ext cx="4851720" cy="2968920"/>
          </a:xfrm>
          <a:prstGeom prst="rect">
            <a:avLst/>
          </a:prstGeom>
          <a:ln w="0">
            <a:noFill/>
          </a:ln>
        </p:spPr>
      </p:pic>
      <p:sp>
        <p:nvSpPr>
          <p:cNvPr id="160" name="Pravokotnik 159"/>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Saturday 8 July 2023</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KCFO - Denver, CO - USA</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Cessna 172N Skyhawk II</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Fatalities: 0 / Occupants: 2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The pilot and passenger were not </a:t>
            </a:r>
            <a:br>
              <a:rPr sz="1800"/>
            </a:br>
            <a:r>
              <a:rPr lang="en-US" sz="1800" b="0" strike="noStrike" spc="-1">
                <a:solidFill>
                  <a:srgbClr val="000000"/>
                </a:solidFill>
                <a:latin typeface="Arial"/>
              </a:rPr>
              <a:t>injured.</a:t>
            </a:r>
          </a:p>
          <a:p>
            <a:pPr>
              <a:lnSpc>
                <a:spcPct val="100000"/>
              </a:lnSpc>
            </a:pPr>
            <a:endParaRPr lang="en-US" sz="1800" b="0" strike="noStrike" spc="-1">
              <a:solidFill>
                <a:srgbClr val="000000"/>
              </a:solidFill>
              <a:latin typeface="Arial"/>
            </a:endParaRPr>
          </a:p>
          <a:p>
            <a:pPr>
              <a:lnSpc>
                <a:spcPct val="100000"/>
              </a:lnSpc>
            </a:pPr>
            <a:endParaRPr lang="en-US" sz="1500" b="0" strike="noStrike" spc="-1">
              <a:solidFill>
                <a:srgbClr val="000000"/>
              </a:solidFill>
              <a:latin typeface="Arial"/>
            </a:endParaRPr>
          </a:p>
          <a:p>
            <a:pPr>
              <a:lnSpc>
                <a:spcPct val="100000"/>
              </a:lnSpc>
            </a:pPr>
            <a:r>
              <a:rPr lang="en-US" sz="1500" b="0" strike="noStrike" spc="-1">
                <a:solidFill>
                  <a:srgbClr val="000000"/>
                </a:solidFill>
                <a:latin typeface="Arial"/>
              </a:rPr>
              <a:t>According to the FAA, the airplane was practicing touch and goes when it experienced a loss of engine power shortly after takeoff, the airplane landed in a field, but struck powerlines during the process.</a:t>
            </a:r>
          </a:p>
          <a:p>
            <a:pPr>
              <a:lnSpc>
                <a:spcPct val="100000"/>
              </a:lnSpc>
            </a:pPr>
            <a:r>
              <a:rPr lang="en-US" sz="1800" b="0" strike="noStrike" spc="-1">
                <a:solidFill>
                  <a:srgbClr val="000000"/>
                </a:solidFill>
                <a:latin typeface="Arial"/>
              </a:rPr>
              <a:t> </a:t>
            </a:r>
          </a:p>
          <a:p>
            <a:pPr>
              <a:lnSpc>
                <a:spcPct val="100000"/>
              </a:lnSpc>
            </a:pPr>
            <a:endParaRPr lang="en-US" sz="1800" b="0" strike="noStrike" spc="-1">
              <a:solidFill>
                <a:srgbClr val="000000"/>
              </a:solidFill>
              <a:latin typeface="Arial"/>
            </a:endParaRPr>
          </a:p>
          <a:p>
            <a:pPr>
              <a:lnSpc>
                <a:spcPct val="100000"/>
              </a:lnSpc>
            </a:pPr>
            <a:r>
              <a:rPr lang="en-US" sz="1400" b="0" strike="noStrike" spc="-1">
                <a:solidFill>
                  <a:srgbClr val="000000"/>
                </a:solidFill>
                <a:latin typeface="Arial"/>
              </a:rPr>
              <a:t>https://www.flightaware.com/live/flight/N739BE/history/20230708/1826Z/KCFO/L%2039.75617%20-104.49774</a:t>
            </a:r>
          </a:p>
        </p:txBody>
      </p:sp>
      <p:sp>
        <p:nvSpPr>
          <p:cNvPr id="161" name="Pravokotnik 160"/>
          <p:cNvSpPr/>
          <p:nvPr/>
        </p:nvSpPr>
        <p:spPr>
          <a:xfrm>
            <a:off x="2865600" y="646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https://denvergazette.com/outtherecolorado/news/student-pilot-conducts-emergency-landing-after-plane-suddenly-loses-power-in-colorado/article_28c83fc2-1dcd-11ee-b016-ff06113867e4.html</a:t>
            </a:r>
          </a:p>
        </p:txBody>
      </p:sp>
      <p:sp>
        <p:nvSpPr>
          <p:cNvPr id="162" name="TextBox 13"/>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Midair collision</a:t>
            </a:r>
            <a:endParaRPr lang="en-US" sz="2400" b="0" strike="noStrike" spc="-1">
              <a:solidFill>
                <a:srgbClr val="000000"/>
              </a:solidFill>
              <a:latin typeface="Arial"/>
            </a:endParaRPr>
          </a:p>
        </p:txBody>
      </p:sp>
      <p:sp>
        <p:nvSpPr>
          <p:cNvPr id="164" name="Raven povezovalnik 163"/>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65" name="Slika 164"/>
          <p:cNvPicPr/>
          <p:nvPr/>
        </p:nvPicPr>
        <p:blipFill>
          <a:blip r:embed="rId3"/>
          <a:stretch/>
        </p:blipFill>
        <p:spPr>
          <a:xfrm>
            <a:off x="6629400" y="1371600"/>
            <a:ext cx="5254560" cy="3215520"/>
          </a:xfrm>
          <a:prstGeom prst="rect">
            <a:avLst/>
          </a:prstGeom>
          <a:ln w="0">
            <a:noFill/>
          </a:ln>
        </p:spPr>
      </p:pic>
      <p:sp>
        <p:nvSpPr>
          <p:cNvPr id="166" name="Pravokotnik 165"/>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Tuesday 7 March 2023</a:t>
            </a:r>
          </a:p>
          <a:p>
            <a:pPr>
              <a:lnSpc>
                <a:spcPct val="100000"/>
              </a:lnSpc>
            </a:pPr>
            <a:r>
              <a:rPr lang="en-US" sz="1800" b="0" strike="noStrike" spc="-1">
                <a:solidFill>
                  <a:srgbClr val="000000"/>
                </a:solidFill>
                <a:latin typeface="Arial"/>
              </a:rPr>
              <a:t>KGIF - Winter Haven, FL - USA</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Piper J3C-65 Cub</a:t>
            </a:r>
          </a:p>
          <a:p>
            <a:pPr>
              <a:lnSpc>
                <a:spcPct val="100000"/>
              </a:lnSpc>
            </a:pPr>
            <a:r>
              <a:rPr lang="en-US" sz="1800" b="0" strike="noStrike" spc="-1">
                <a:solidFill>
                  <a:srgbClr val="000000"/>
                </a:solidFill>
                <a:latin typeface="Arial"/>
              </a:rPr>
              <a:t>Fatalities: 2 / Occupants: 2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Piper PA-28-161 Cadet</a:t>
            </a:r>
          </a:p>
          <a:p>
            <a:pPr>
              <a:lnSpc>
                <a:spcPct val="100000"/>
              </a:lnSpc>
            </a:pPr>
            <a:r>
              <a:rPr lang="en-US" sz="1800" b="0" strike="noStrike" spc="-1">
                <a:solidFill>
                  <a:srgbClr val="000000"/>
                </a:solidFill>
                <a:latin typeface="Arial"/>
              </a:rPr>
              <a:t>Fatalities: 2 / Occupants: 2</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The flight instructor and pilot </a:t>
            </a:r>
          </a:p>
          <a:p>
            <a:pPr>
              <a:lnSpc>
                <a:spcPct val="100000"/>
              </a:lnSpc>
            </a:pPr>
            <a:r>
              <a:rPr lang="en-US" sz="1800" b="0" strike="noStrike" spc="-1">
                <a:solidFill>
                  <a:srgbClr val="000000"/>
                </a:solidFill>
                <a:latin typeface="Arial"/>
              </a:rPr>
              <a:t>receiving instruction on each </a:t>
            </a:r>
          </a:p>
          <a:p>
            <a:pPr>
              <a:lnSpc>
                <a:spcPct val="100000"/>
              </a:lnSpc>
            </a:pPr>
            <a:r>
              <a:rPr lang="en-US" sz="1800" b="0" strike="noStrike" spc="-1">
                <a:solidFill>
                  <a:srgbClr val="000000"/>
                </a:solidFill>
                <a:latin typeface="Arial"/>
              </a:rPr>
              <a:t>airplane were fatally injured.</a:t>
            </a:r>
          </a:p>
          <a:p>
            <a:pPr>
              <a:lnSpc>
                <a:spcPct val="100000"/>
              </a:lnSpc>
            </a:pPr>
            <a:endParaRPr lang="en-US" sz="1800" b="0" strike="noStrike" spc="-1">
              <a:solidFill>
                <a:srgbClr val="000000"/>
              </a:solidFill>
              <a:latin typeface="Arial"/>
            </a:endParaRPr>
          </a:p>
          <a:p>
            <a:pPr>
              <a:lnSpc>
                <a:spcPct val="100000"/>
              </a:lnSpc>
            </a:pPr>
            <a:r>
              <a:rPr lang="en-US" sz="1400" b="0" strike="noStrike" spc="-1">
                <a:solidFill>
                  <a:srgbClr val="000000"/>
                </a:solidFill>
                <a:latin typeface="Arial"/>
              </a:rPr>
              <a:t>The </a:t>
            </a:r>
            <a:r>
              <a:rPr lang="en-US" sz="1400" b="1" strike="noStrike" spc="-1">
                <a:solidFill>
                  <a:srgbClr val="000000"/>
                </a:solidFill>
                <a:latin typeface="Arial"/>
              </a:rPr>
              <a:t>J3C was not equipped with a radio </a:t>
            </a:r>
            <a:r>
              <a:rPr lang="en-US" sz="1400" b="0" strike="noStrike" spc="-1">
                <a:solidFill>
                  <a:srgbClr val="000000"/>
                </a:solidFill>
                <a:latin typeface="Arial"/>
              </a:rPr>
              <a:t>and was therefore not self-announcing or able to receive transmissions. A witness reported that J3C had approached from the north and had just turned in a westerly direction and appeared lower than the PA-28. The PA-28 pilot receiving instruction was performing power-off 180° landing maneuvers to runway 29 at the Winter Haven Regional Airport (GIF), Winter Haven, Florida. Four seconds after the PA-28 pilot announced a left turn to the base leg of the traffic pattern, the airplanes collided nearly straight on. The collision occurred about 575 ft mean sea level. </a:t>
            </a:r>
            <a:r>
              <a:rPr lang="en-US" sz="1400" b="1" strike="noStrike" spc="-1">
                <a:solidFill>
                  <a:srgbClr val="000000"/>
                </a:solidFill>
                <a:latin typeface="Arial"/>
              </a:rPr>
              <a:t>Surveillance video footage showed no altitude or heading changes immediately before the collision.</a:t>
            </a:r>
            <a:endParaRPr lang="en-US" sz="14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sp>
        <p:nvSpPr>
          <p:cNvPr id="167" name="Pravokotnik 166"/>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a:t>
            </a:r>
            <a:r>
              <a:rPr lang="en-US" sz="1000" b="0" u="sng" strike="noStrike" spc="-1">
                <a:solidFill>
                  <a:srgbClr val="0563C1"/>
                </a:solidFill>
                <a:uFillTx/>
                <a:latin typeface="Arial"/>
                <a:hlinkClick r:id="rId4"/>
              </a:rPr>
              <a:t>https://www.clickorlando.com/news/local/2023/03/07/2-planes-collide-at-lake-hartridge-in-winter-haven-prompting-search/</a:t>
            </a:r>
            <a:endParaRPr lang="en-US" sz="1000" b="0" strike="noStrike" spc="-1">
              <a:solidFill>
                <a:srgbClr val="000000"/>
              </a:solidFill>
              <a:latin typeface="Arial"/>
            </a:endParaRPr>
          </a:p>
        </p:txBody>
      </p:sp>
      <p:sp>
        <p:nvSpPr>
          <p:cNvPr id="168" name="TextBox 21"/>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Midair collision</a:t>
            </a:r>
            <a:endParaRPr lang="en-US" sz="2400" b="0" strike="noStrike" spc="-1">
              <a:solidFill>
                <a:srgbClr val="000000"/>
              </a:solidFill>
              <a:latin typeface="Arial"/>
            </a:endParaRPr>
          </a:p>
        </p:txBody>
      </p:sp>
      <p:sp>
        <p:nvSpPr>
          <p:cNvPr id="170" name="Raven povezovalnik 169"/>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71" name="Pravokotnik 170"/>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Mostly occur in traffic circuits in two</a:t>
            </a:r>
            <a:br>
              <a:rPr sz="1800"/>
            </a:br>
            <a:r>
              <a:rPr lang="en-US" sz="1800" b="0" strike="noStrike" spc="-1">
                <a:solidFill>
                  <a:srgbClr val="000000"/>
                </a:solidFill>
                <a:latin typeface="Arial"/>
              </a:rPr>
              <a:t>scenarios:</a:t>
            </a:r>
          </a:p>
          <a:p>
            <a:pPr>
              <a:lnSpc>
                <a:spcPct val="100000"/>
              </a:lnSpc>
            </a:pPr>
            <a:r>
              <a:rPr lang="en-US" sz="1800" b="0" strike="noStrike" spc="-1">
                <a:solidFill>
                  <a:srgbClr val="000000"/>
                </a:solidFill>
                <a:latin typeface="Arial"/>
              </a:rPr>
              <a:t>1. Faster aircraft overruns slower</a:t>
            </a:r>
          </a:p>
          <a:p>
            <a:pPr>
              <a:lnSpc>
                <a:spcPct val="100000"/>
              </a:lnSpc>
            </a:pPr>
            <a:r>
              <a:rPr lang="en-US" sz="1800" b="0" strike="noStrike" spc="-1">
                <a:solidFill>
                  <a:srgbClr val="000000"/>
                </a:solidFill>
                <a:latin typeface="Arial"/>
              </a:rPr>
              <a:t>2. One on base, one on long final</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If straight on – appears static until last</a:t>
            </a:r>
            <a:br>
              <a:rPr sz="1800"/>
            </a:br>
            <a:r>
              <a:rPr lang="en-US" sz="1800" b="0" strike="noStrike" spc="-1">
                <a:solidFill>
                  <a:srgbClr val="000000"/>
                </a:solidFill>
                <a:latin typeface="Arial"/>
              </a:rPr>
              <a:t>3-5 seconds</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Danger of unusually wide traffic patterns</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pic>
        <p:nvPicPr>
          <p:cNvPr id="172" name="Slika 171"/>
          <p:cNvPicPr/>
          <p:nvPr/>
        </p:nvPicPr>
        <p:blipFill>
          <a:blip r:embed="rId3"/>
          <a:stretch/>
        </p:blipFill>
        <p:spPr>
          <a:xfrm>
            <a:off x="7226280" y="1466640"/>
            <a:ext cx="4655160" cy="3102480"/>
          </a:xfrm>
          <a:prstGeom prst="rect">
            <a:avLst/>
          </a:prstGeom>
          <a:ln w="0">
            <a:noFill/>
          </a:ln>
        </p:spPr>
      </p:pic>
      <p:sp>
        <p:nvSpPr>
          <p:cNvPr id="173" name="Pravokotnik 172"/>
          <p:cNvSpPr/>
          <p:nvPr/>
        </p:nvSpPr>
        <p:spPr>
          <a:xfrm>
            <a:off x="9170280" y="4356000"/>
            <a:ext cx="282960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NHJOST, NHJ, Letalski center Maribor</a:t>
            </a:r>
          </a:p>
        </p:txBody>
      </p:sp>
      <p:pic>
        <p:nvPicPr>
          <p:cNvPr id="174" name="Slika 173"/>
          <p:cNvPicPr/>
          <p:nvPr/>
        </p:nvPicPr>
        <p:blipFill>
          <a:blip r:embed="rId4"/>
          <a:stretch/>
        </p:blipFill>
        <p:spPr>
          <a:xfrm>
            <a:off x="9056160" y="4800600"/>
            <a:ext cx="2825280" cy="1572840"/>
          </a:xfrm>
          <a:prstGeom prst="rect">
            <a:avLst/>
          </a:prstGeom>
          <a:ln w="0">
            <a:noFill/>
          </a:ln>
        </p:spPr>
      </p:pic>
      <p:pic>
        <p:nvPicPr>
          <p:cNvPr id="175" name="Slika 174"/>
          <p:cNvPicPr/>
          <p:nvPr/>
        </p:nvPicPr>
        <p:blipFill>
          <a:blip r:embed="rId5"/>
          <a:stretch/>
        </p:blipFill>
        <p:spPr>
          <a:xfrm>
            <a:off x="5943600" y="4800600"/>
            <a:ext cx="2825640" cy="1572840"/>
          </a:xfrm>
          <a:prstGeom prst="rect">
            <a:avLst/>
          </a:prstGeom>
          <a:ln w="0">
            <a:noFill/>
          </a:ln>
        </p:spPr>
      </p:pic>
      <p:pic>
        <p:nvPicPr>
          <p:cNvPr id="176" name="Slika 175"/>
          <p:cNvPicPr/>
          <p:nvPr/>
        </p:nvPicPr>
        <p:blipFill>
          <a:blip r:embed="rId6"/>
          <a:stretch/>
        </p:blipFill>
        <p:spPr>
          <a:xfrm>
            <a:off x="2805840" y="4800600"/>
            <a:ext cx="2870640" cy="1597680"/>
          </a:xfrm>
          <a:prstGeom prst="rect">
            <a:avLst/>
          </a:prstGeom>
          <a:ln w="0">
            <a:noFill/>
          </a:ln>
        </p:spPr>
      </p:pic>
      <p:sp>
        <p:nvSpPr>
          <p:cNvPr id="177" name="Pravokotnik 176"/>
          <p:cNvSpPr/>
          <p:nvPr/>
        </p:nvSpPr>
        <p:spPr>
          <a:xfrm>
            <a:off x="9056160" y="6375960"/>
            <a:ext cx="282528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800" b="0" strike="noStrike" spc="-1" dirty="0">
                <a:solidFill>
                  <a:srgbClr val="000000"/>
                </a:solidFill>
                <a:latin typeface="Arial"/>
              </a:rPr>
              <a:t>https://www.youtube.com/watch?v=20Qfi5BmDZM&amp;t=27s</a:t>
            </a:r>
          </a:p>
        </p:txBody>
      </p:sp>
      <p:sp>
        <p:nvSpPr>
          <p:cNvPr id="178" name="Pravokotnik 177"/>
          <p:cNvSpPr/>
          <p:nvPr/>
        </p:nvSpPr>
        <p:spPr>
          <a:xfrm>
            <a:off x="5943600" y="6375960"/>
            <a:ext cx="282528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800" b="0" strike="noStrike" spc="-1" dirty="0">
                <a:solidFill>
                  <a:srgbClr val="000000"/>
                </a:solidFill>
                <a:latin typeface="Arial"/>
              </a:rPr>
              <a:t>https://www.youtube.com/watch?v=H4TuJM3uuzY&amp;t=65s</a:t>
            </a:r>
          </a:p>
        </p:txBody>
      </p:sp>
      <p:sp>
        <p:nvSpPr>
          <p:cNvPr id="179" name="Pravokotnik 178"/>
          <p:cNvSpPr/>
          <p:nvPr/>
        </p:nvSpPr>
        <p:spPr>
          <a:xfrm>
            <a:off x="2841840" y="6400800"/>
            <a:ext cx="282528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800" b="0" strike="noStrike" spc="-1" dirty="0">
                <a:solidFill>
                  <a:srgbClr val="000000"/>
                </a:solidFill>
                <a:latin typeface="Arial"/>
              </a:rPr>
              <a:t>https://www.youtube.com/watch?v=WI3Nq-fjkXI&amp;t=90s</a:t>
            </a:r>
          </a:p>
        </p:txBody>
      </p:sp>
      <p:sp>
        <p:nvSpPr>
          <p:cNvPr id="180" name="TextBox 23"/>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81"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Loss of control in-flight</a:t>
            </a:r>
            <a:endParaRPr lang="en-US" sz="2400" b="0" strike="noStrike" spc="-1">
              <a:solidFill>
                <a:srgbClr val="000000"/>
              </a:solidFill>
              <a:latin typeface="Arial"/>
            </a:endParaRPr>
          </a:p>
        </p:txBody>
      </p:sp>
      <p:sp>
        <p:nvSpPr>
          <p:cNvPr id="182" name="Raven povezovalnik 181"/>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83" name="Slika 182"/>
          <p:cNvPicPr/>
          <p:nvPr/>
        </p:nvPicPr>
        <p:blipFill>
          <a:blip r:embed="rId3"/>
          <a:stretch/>
        </p:blipFill>
        <p:spPr>
          <a:xfrm>
            <a:off x="7032240" y="1371600"/>
            <a:ext cx="4851720" cy="2968920"/>
          </a:xfrm>
          <a:prstGeom prst="rect">
            <a:avLst/>
          </a:prstGeom>
          <a:ln w="0">
            <a:noFill/>
          </a:ln>
        </p:spPr>
      </p:pic>
      <p:sp>
        <p:nvSpPr>
          <p:cNvPr id="184" name="Pravokotnik 183"/>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dirty="0">
                <a:solidFill>
                  <a:srgbClr val="000000"/>
                </a:solidFill>
                <a:latin typeface="Arial"/>
              </a:rPr>
              <a:t>Thursday 5 January 2023</a:t>
            </a: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LELG - San Javier - Spain</a:t>
            </a: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err="1">
                <a:solidFill>
                  <a:srgbClr val="000000"/>
                </a:solidFill>
                <a:latin typeface="Arial"/>
              </a:rPr>
              <a:t>Tecnam</a:t>
            </a:r>
            <a:r>
              <a:rPr lang="en-US" sz="1800" b="0" strike="noStrike" spc="-1" dirty="0">
                <a:solidFill>
                  <a:srgbClr val="000000"/>
                </a:solidFill>
                <a:latin typeface="Arial"/>
              </a:rPr>
              <a:t> P2002 Sierra</a:t>
            </a: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Fatalities: 2 / Occupants: 2 </a:t>
            </a: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Both pilots were killed and the aircraft </a:t>
            </a:r>
            <a:br>
              <a:rPr sz="1800" dirty="0"/>
            </a:br>
            <a:r>
              <a:rPr lang="en-US" sz="1800" b="0" strike="noStrike" spc="-1" dirty="0">
                <a:solidFill>
                  <a:srgbClr val="000000"/>
                </a:solidFill>
                <a:latin typeface="Arial"/>
              </a:rPr>
              <a:t>was destroyed.</a:t>
            </a: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US" sz="1500" b="0" strike="noStrike" spc="-1" dirty="0">
                <a:solidFill>
                  <a:srgbClr val="000000"/>
                </a:solidFill>
                <a:latin typeface="Arial"/>
              </a:rPr>
              <a:t>According to witness statements, after takeoff the aircraft made a 180º turn and made a pass over the runway in the opposite direction to takeoff. It then began a steep climb until it lost speed and began to fall with an almost vertical attitude, in a gentle turn, finally impacting the ground.</a:t>
            </a:r>
          </a:p>
          <a:p>
            <a:pPr>
              <a:lnSpc>
                <a:spcPct val="100000"/>
              </a:lnSpc>
            </a:pPr>
            <a:endParaRPr lang="en-US" sz="1500" b="0" strike="noStrike" spc="-1" dirty="0">
              <a:solidFill>
                <a:srgbClr val="000000"/>
              </a:solidFill>
              <a:latin typeface="Arial"/>
            </a:endParaRPr>
          </a:p>
          <a:p>
            <a:pPr>
              <a:lnSpc>
                <a:spcPct val="100000"/>
              </a:lnSpc>
            </a:pPr>
            <a:endParaRPr lang="en-US" sz="1500" b="0" strike="noStrike" spc="-1" dirty="0">
              <a:solidFill>
                <a:srgbClr val="000000"/>
              </a:solidFill>
              <a:latin typeface="Arial"/>
            </a:endParaRPr>
          </a:p>
          <a:p>
            <a:pPr>
              <a:lnSpc>
                <a:spcPct val="100000"/>
              </a:lnSpc>
            </a:pPr>
            <a:r>
              <a:rPr lang="en-US" sz="1500" b="0" strike="noStrike" spc="-1" dirty="0">
                <a:solidFill>
                  <a:srgbClr val="000000"/>
                </a:solidFill>
                <a:latin typeface="Arial"/>
              </a:rPr>
              <a:t>https://www.youtube.com/watch?v=Buu_Ke-1djc&amp;t=1s</a:t>
            </a:r>
          </a:p>
          <a:p>
            <a:pPr>
              <a:lnSpc>
                <a:spcPct val="100000"/>
              </a:lnSpc>
            </a:pPr>
            <a:endParaRPr lang="en-US" sz="1800" b="0" strike="noStrike" spc="-1" dirty="0">
              <a:solidFill>
                <a:srgbClr val="000000"/>
              </a:solidFill>
              <a:latin typeface="Arial"/>
            </a:endParaRPr>
          </a:p>
        </p:txBody>
      </p:sp>
      <p:sp>
        <p:nvSpPr>
          <p:cNvPr id="185" name="Pravokotnik 184"/>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https://www.la7tv.es/video/sucesos/fallecidos-accidente-avioneta-san-javier-7/20230105205910008825.html</a:t>
            </a:r>
          </a:p>
        </p:txBody>
      </p:sp>
      <p:sp>
        <p:nvSpPr>
          <p:cNvPr id="186" name="TextBox 26"/>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Loss of control in-flight</a:t>
            </a:r>
            <a:endParaRPr lang="en-US" sz="2400" b="0" strike="noStrike" spc="-1">
              <a:solidFill>
                <a:srgbClr val="000000"/>
              </a:solidFill>
              <a:latin typeface="Arial"/>
            </a:endParaRPr>
          </a:p>
        </p:txBody>
      </p:sp>
      <p:sp>
        <p:nvSpPr>
          <p:cNvPr id="188" name="Raven povezovalnik 187"/>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189" name="Slika 188"/>
          <p:cNvPicPr/>
          <p:nvPr/>
        </p:nvPicPr>
        <p:blipFill>
          <a:blip r:embed="rId3"/>
          <a:stretch/>
        </p:blipFill>
        <p:spPr>
          <a:xfrm>
            <a:off x="7032240" y="1371600"/>
            <a:ext cx="4851720" cy="2968920"/>
          </a:xfrm>
          <a:prstGeom prst="rect">
            <a:avLst/>
          </a:prstGeom>
          <a:ln w="0">
            <a:noFill/>
          </a:ln>
        </p:spPr>
      </p:pic>
      <p:sp>
        <p:nvSpPr>
          <p:cNvPr id="190" name="Pravokotnik 189"/>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Thursday 17 August 2023</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near Fort Pierce, FL - USA</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Piper PA-28-161 Warrior III</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Fatalities: 1 / Occupants: 2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One FI was fatally injured, the other </a:t>
            </a:r>
            <a:br>
              <a:rPr sz="1800"/>
            </a:br>
            <a:r>
              <a:rPr lang="en-US" sz="1800" b="0" strike="noStrike" spc="-1">
                <a:solidFill>
                  <a:srgbClr val="000000"/>
                </a:solidFill>
                <a:latin typeface="Arial"/>
              </a:rPr>
              <a:t>FI sustained serious injuries.</a:t>
            </a:r>
          </a:p>
          <a:p>
            <a:pPr>
              <a:lnSpc>
                <a:spcPct val="100000"/>
              </a:lnSpc>
            </a:pPr>
            <a:endParaRPr lang="en-US" sz="1800" b="0" strike="noStrike" spc="-1">
              <a:solidFill>
                <a:srgbClr val="000000"/>
              </a:solidFill>
              <a:latin typeface="Arial"/>
            </a:endParaRPr>
          </a:p>
          <a:p>
            <a:pPr>
              <a:lnSpc>
                <a:spcPct val="100000"/>
              </a:lnSpc>
            </a:pPr>
            <a:r>
              <a:rPr lang="en-US" sz="1300" b="0" strike="noStrike" spc="-1">
                <a:solidFill>
                  <a:srgbClr val="000000"/>
                </a:solidFill>
                <a:latin typeface="Arial"/>
              </a:rPr>
              <a:t>According to the flight instructor seated in the left seat, the purpose of the flight was to conduct a proficiency check in order for the flight instructor seated in the right seat to begin instructing at the flight school. ... </a:t>
            </a:r>
            <a:r>
              <a:rPr lang="en-US" sz="1300" b="1" strike="noStrike" spc="-1">
                <a:solidFill>
                  <a:srgbClr val="000000"/>
                </a:solidFill>
                <a:latin typeface="Arial"/>
              </a:rPr>
              <a:t>The left seat instructor reported that the right seat instructor satisfactorily demonstrated maneuvers... Subsequently, the right seat instructor asked him, “Can you show me something new?”	</a:t>
            </a:r>
            <a:endParaRPr lang="en-US" sz="1300" b="0" strike="noStrike" spc="-1">
              <a:solidFill>
                <a:srgbClr val="000000"/>
              </a:solidFill>
              <a:latin typeface="Arial"/>
            </a:endParaRPr>
          </a:p>
          <a:p>
            <a:pPr>
              <a:lnSpc>
                <a:spcPct val="100000"/>
              </a:lnSpc>
            </a:pPr>
            <a:r>
              <a:rPr lang="en-US" sz="1300" b="1" strike="noStrike" spc="-1">
                <a:solidFill>
                  <a:srgbClr val="000000"/>
                </a:solidFill>
                <a:latin typeface="Arial"/>
              </a:rPr>
              <a:t>The left seat instructor responded that given he was already an instructor, there were no new maneuvers, but added, “I can show you an EASA maneuver.”</a:t>
            </a:r>
            <a:r>
              <a:rPr lang="en-US" sz="1300" b="0" strike="noStrike" spc="-1">
                <a:solidFill>
                  <a:srgbClr val="000000"/>
                </a:solidFill>
                <a:latin typeface="Arial"/>
              </a:rPr>
              <a:t> He described that the maneuver involved a power-off aerodynamic stall and recovery without the use of engine power. The left seat instructor took the flight controls and initiated the demonstration; he pitched up and entered a full aerodynamic stall, with power at idle. After the airplane stalled, he recalled pitching to “Vg” (glide airspeed, 73 knots) to recover from the stall. During the recovery, with power at idle, he stated, “the right wing came off” and there was an “abrupt banking tendency” to the right.</a:t>
            </a:r>
          </a:p>
        </p:txBody>
      </p:sp>
      <p:sp>
        <p:nvSpPr>
          <p:cNvPr id="191" name="Pravokotnik 190"/>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Photo: https://www.wptv.com/news/treasure-coast/region-st-lucie-county/small-plane-crash-8-17-23</a:t>
            </a:r>
          </a:p>
        </p:txBody>
      </p:sp>
      <p:sp>
        <p:nvSpPr>
          <p:cNvPr id="192" name="TextBox 27"/>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Loss of control in-flight, weather related</a:t>
            </a:r>
            <a:endParaRPr lang="en-US" sz="2400" b="0" strike="noStrike" spc="-1">
              <a:solidFill>
                <a:srgbClr val="000000"/>
              </a:solidFill>
              <a:latin typeface="Arial"/>
            </a:endParaRPr>
          </a:p>
        </p:txBody>
      </p:sp>
      <p:sp>
        <p:nvSpPr>
          <p:cNvPr id="194" name="Raven povezovalnik 193"/>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195" name="Pravokotnik 194"/>
          <p:cNvSpPr/>
          <p:nvPr/>
        </p:nvSpPr>
        <p:spPr>
          <a:xfrm>
            <a:off x="2743200" y="1371600"/>
            <a:ext cx="616968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Wednesday 27 September 2023</a:t>
            </a:r>
          </a:p>
          <a:p>
            <a:pPr>
              <a:lnSpc>
                <a:spcPct val="100000"/>
              </a:lnSpc>
            </a:pPr>
            <a:endParaRPr lang="en-US" sz="1300" b="0" strike="noStrike" spc="-1">
              <a:solidFill>
                <a:srgbClr val="000000"/>
              </a:solidFill>
              <a:latin typeface="Arial"/>
            </a:endParaRPr>
          </a:p>
          <a:p>
            <a:pPr>
              <a:lnSpc>
                <a:spcPct val="100000"/>
              </a:lnSpc>
            </a:pPr>
            <a:r>
              <a:rPr lang="en-US" sz="1800" b="0" strike="noStrike" spc="-1">
                <a:solidFill>
                  <a:srgbClr val="000000"/>
                </a:solidFill>
                <a:latin typeface="Arial"/>
              </a:rPr>
              <a:t>near Whitesville, KY - USA</a:t>
            </a:r>
          </a:p>
          <a:p>
            <a:pPr>
              <a:lnSpc>
                <a:spcPct val="100000"/>
              </a:lnSpc>
            </a:pPr>
            <a:endParaRPr lang="en-US" sz="1300" b="0" strike="noStrike" spc="-1">
              <a:solidFill>
                <a:srgbClr val="000000"/>
              </a:solidFill>
              <a:latin typeface="Arial"/>
            </a:endParaRPr>
          </a:p>
          <a:p>
            <a:pPr>
              <a:lnSpc>
                <a:spcPct val="100000"/>
              </a:lnSpc>
            </a:pPr>
            <a:r>
              <a:rPr lang="en-US" sz="1800" b="0" strike="noStrike" spc="-1">
                <a:solidFill>
                  <a:srgbClr val="000000"/>
                </a:solidFill>
                <a:latin typeface="Arial"/>
              </a:rPr>
              <a:t>Piper PA-28-161 Warrior II</a:t>
            </a:r>
          </a:p>
          <a:p>
            <a:pPr>
              <a:lnSpc>
                <a:spcPct val="100000"/>
              </a:lnSpc>
            </a:pPr>
            <a:endParaRPr lang="en-US" sz="1400" b="0" strike="noStrike" spc="-1">
              <a:solidFill>
                <a:srgbClr val="000000"/>
              </a:solidFill>
              <a:latin typeface="Arial"/>
            </a:endParaRPr>
          </a:p>
          <a:p>
            <a:pPr>
              <a:lnSpc>
                <a:spcPct val="100000"/>
              </a:lnSpc>
            </a:pPr>
            <a:r>
              <a:rPr lang="en-US" sz="1800" b="0" strike="noStrike" spc="-1">
                <a:solidFill>
                  <a:srgbClr val="000000"/>
                </a:solidFill>
                <a:latin typeface="Arial"/>
              </a:rPr>
              <a:t>Fatalities: 2 / Occupants: 2 </a:t>
            </a:r>
          </a:p>
          <a:p>
            <a:pPr>
              <a:lnSpc>
                <a:spcPct val="100000"/>
              </a:lnSpc>
            </a:pPr>
            <a:endParaRPr lang="en-US" sz="1300" b="0" strike="noStrike" spc="-1">
              <a:solidFill>
                <a:srgbClr val="000000"/>
              </a:solidFill>
              <a:latin typeface="Arial"/>
            </a:endParaRPr>
          </a:p>
          <a:p>
            <a:pPr>
              <a:lnSpc>
                <a:spcPct val="100000"/>
              </a:lnSpc>
            </a:pPr>
            <a:r>
              <a:rPr lang="en-US" sz="1800" b="0" strike="noStrike" spc="-1">
                <a:solidFill>
                  <a:srgbClr val="000000"/>
                </a:solidFill>
                <a:latin typeface="Arial"/>
              </a:rPr>
              <a:t>The flight instructor and student </a:t>
            </a:r>
          </a:p>
          <a:p>
            <a:pPr>
              <a:lnSpc>
                <a:spcPct val="100000"/>
              </a:lnSpc>
            </a:pPr>
            <a:r>
              <a:rPr lang="en-US" sz="1800" b="0" strike="noStrike" spc="-1">
                <a:solidFill>
                  <a:srgbClr val="000000"/>
                </a:solidFill>
                <a:latin typeface="Arial"/>
              </a:rPr>
              <a:t>pilot were fatally injured.</a:t>
            </a:r>
          </a:p>
          <a:p>
            <a:pPr>
              <a:lnSpc>
                <a:spcPct val="100000"/>
              </a:lnSpc>
            </a:pPr>
            <a:endParaRPr lang="en-US" sz="1300" b="0" strike="noStrike" spc="-1">
              <a:solidFill>
                <a:srgbClr val="000000"/>
              </a:solidFill>
              <a:latin typeface="Arial"/>
            </a:endParaRPr>
          </a:p>
          <a:p>
            <a:pPr>
              <a:lnSpc>
                <a:spcPct val="100000"/>
              </a:lnSpc>
            </a:pPr>
            <a:r>
              <a:rPr lang="en-US" sz="1300" b="0" strike="noStrike" spc="-1">
                <a:solidFill>
                  <a:srgbClr val="000000"/>
                </a:solidFill>
                <a:latin typeface="Arial"/>
              </a:rPr>
              <a:t>The pilot contacted ATC at 2244 and the controller advised the pilot of heavy to extreme precipitation at the airplane’s nine o’clock position. ADS-B data showed that the airplane continued its northwesterly course and about two minutes later, the flight instructor requested an instrument flight rules (IFR) clearance. The controller issued the clearance and provided an easterly vector to assist the flight in getting out of the weather. The flight instructor stated to the controller that the airplane was </a:t>
            </a:r>
            <a:r>
              <a:rPr lang="en-US" sz="1300" b="1" strike="noStrike" spc="-1">
                <a:solidFill>
                  <a:srgbClr val="000000"/>
                </a:solidFill>
                <a:latin typeface="Arial"/>
              </a:rPr>
              <a:t>“getting blown around like crazy,”</a:t>
            </a:r>
            <a:r>
              <a:rPr lang="en-US" sz="1300" b="0" strike="noStrike" spc="-1">
                <a:solidFill>
                  <a:srgbClr val="000000"/>
                </a:solidFill>
                <a:latin typeface="Arial"/>
              </a:rPr>
              <a:t> and the airplane’s flight track showed a turn to the northwest followed by a right circling turn. The controller reiterated the heading of 090º, and the flight instructor responded that they were in </a:t>
            </a:r>
            <a:r>
              <a:rPr lang="en-US" sz="1300" b="1" strike="noStrike" spc="-1">
                <a:solidFill>
                  <a:srgbClr val="000000"/>
                </a:solidFill>
                <a:latin typeface="Arial"/>
              </a:rPr>
              <a:t>“pretty extreme turbulence.”</a:t>
            </a:r>
            <a:r>
              <a:rPr lang="en-US" sz="1300" b="0" strike="noStrike" spc="-1">
                <a:solidFill>
                  <a:srgbClr val="000000"/>
                </a:solidFill>
                <a:latin typeface="Arial"/>
              </a:rPr>
              <a:t> The flight track showed a continuing right descending turn, and no further communications were received from the flight instructor.</a:t>
            </a:r>
          </a:p>
        </p:txBody>
      </p:sp>
      <p:sp>
        <p:nvSpPr>
          <p:cNvPr id="196" name="Pravokotnik 195"/>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a:t>
            </a:r>
            <a:r>
              <a:rPr lang="en-US" sz="1000" b="0" u="sng" strike="noStrike" spc="-1">
                <a:solidFill>
                  <a:srgbClr val="0563C1"/>
                </a:solidFill>
                <a:uFillTx/>
                <a:latin typeface="Arial"/>
                <a:hlinkClick r:id="rId3"/>
              </a:rPr>
              <a:t>https://www.aviation101.com/deathbyflightinstructor</a:t>
            </a:r>
            <a:r>
              <a:rPr lang="en-US" sz="1000" b="0" strike="noStrike" spc="-1">
                <a:solidFill>
                  <a:srgbClr val="000000"/>
                </a:solidFill>
                <a:latin typeface="Arial"/>
              </a:rPr>
              <a:t>, https://www.youtube.com/watch?v=vdvkR0o0VZA&amp;t=171s</a:t>
            </a:r>
          </a:p>
          <a:p>
            <a:pPr>
              <a:lnSpc>
                <a:spcPct val="100000"/>
              </a:lnSpc>
            </a:pPr>
            <a:endParaRPr lang="en-US" sz="1000" b="0" strike="noStrike" spc="-1">
              <a:solidFill>
                <a:srgbClr val="000000"/>
              </a:solidFill>
              <a:latin typeface="Arial"/>
            </a:endParaRPr>
          </a:p>
        </p:txBody>
      </p:sp>
      <p:pic>
        <p:nvPicPr>
          <p:cNvPr id="197" name="Slika 196"/>
          <p:cNvPicPr/>
          <p:nvPr/>
        </p:nvPicPr>
        <p:blipFill>
          <a:blip r:embed="rId4"/>
          <a:stretch/>
        </p:blipFill>
        <p:spPr>
          <a:xfrm>
            <a:off x="9092520" y="1352880"/>
            <a:ext cx="2792160" cy="5045400"/>
          </a:xfrm>
          <a:prstGeom prst="rect">
            <a:avLst/>
          </a:prstGeom>
          <a:ln w="0">
            <a:noFill/>
          </a:ln>
        </p:spPr>
      </p:pic>
      <p:sp>
        <p:nvSpPr>
          <p:cNvPr id="198" name="TextBox 11"/>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Loss of control in-flight, weather related</a:t>
            </a:r>
            <a:endParaRPr lang="en-US" sz="2400" b="0" strike="noStrike" spc="-1">
              <a:solidFill>
                <a:srgbClr val="000000"/>
              </a:solidFill>
              <a:latin typeface="Arial"/>
            </a:endParaRPr>
          </a:p>
        </p:txBody>
      </p:sp>
      <p:sp>
        <p:nvSpPr>
          <p:cNvPr id="200" name="Raven povezovalnik 199"/>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201" name="Slika 200"/>
          <p:cNvPicPr/>
          <p:nvPr/>
        </p:nvPicPr>
        <p:blipFill>
          <a:blip r:embed="rId3"/>
          <a:stretch/>
        </p:blipFill>
        <p:spPr>
          <a:xfrm>
            <a:off x="3657600" y="1371600"/>
            <a:ext cx="7311240" cy="5185080"/>
          </a:xfrm>
          <a:prstGeom prst="rect">
            <a:avLst/>
          </a:prstGeom>
          <a:ln w="0">
            <a:noFill/>
          </a:ln>
        </p:spPr>
      </p:pic>
      <p:sp>
        <p:nvSpPr>
          <p:cNvPr id="202" name="Pravokotnik 201"/>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https://www.flightaware.com/live/flight/N3079M</a:t>
            </a:r>
          </a:p>
          <a:p>
            <a:pPr>
              <a:lnSpc>
                <a:spcPct val="100000"/>
              </a:lnSpc>
            </a:pPr>
            <a:endParaRPr lang="en-US" sz="1000" b="0" strike="noStrike" spc="-1">
              <a:solidFill>
                <a:srgbClr val="000000"/>
              </a:solidFill>
              <a:latin typeface="Arial"/>
            </a:endParaRPr>
          </a:p>
        </p:txBody>
      </p:sp>
      <p:sp>
        <p:nvSpPr>
          <p:cNvPr id="203" name="TextBox 14"/>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Loss of control in-flight, death by flight instructor</a:t>
            </a:r>
            <a:endParaRPr lang="en-US" sz="2400" b="0" strike="noStrike" spc="-1">
              <a:solidFill>
                <a:srgbClr val="000000"/>
              </a:solidFill>
              <a:latin typeface="Arial"/>
            </a:endParaRPr>
          </a:p>
        </p:txBody>
      </p:sp>
      <p:sp>
        <p:nvSpPr>
          <p:cNvPr id="205" name="Raven povezovalnik 204"/>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206" name="Slika 205"/>
          <p:cNvPicPr/>
          <p:nvPr/>
        </p:nvPicPr>
        <p:blipFill>
          <a:blip r:embed="rId3"/>
          <a:stretch/>
        </p:blipFill>
        <p:spPr>
          <a:xfrm>
            <a:off x="8686800" y="1371600"/>
            <a:ext cx="2940480" cy="5045400"/>
          </a:xfrm>
          <a:prstGeom prst="rect">
            <a:avLst/>
          </a:prstGeom>
          <a:ln w="0">
            <a:noFill/>
          </a:ln>
        </p:spPr>
      </p:pic>
      <p:pic>
        <p:nvPicPr>
          <p:cNvPr id="207" name="Slika 206"/>
          <p:cNvPicPr/>
          <p:nvPr/>
        </p:nvPicPr>
        <p:blipFill>
          <a:blip r:embed="rId4"/>
          <a:stretch/>
        </p:blipFill>
        <p:spPr>
          <a:xfrm>
            <a:off x="5715000" y="1371600"/>
            <a:ext cx="2792160" cy="5045400"/>
          </a:xfrm>
          <a:prstGeom prst="rect">
            <a:avLst/>
          </a:prstGeom>
          <a:ln w="0">
            <a:noFill/>
          </a:ln>
        </p:spPr>
      </p:pic>
      <p:pic>
        <p:nvPicPr>
          <p:cNvPr id="208" name="Slika 207"/>
          <p:cNvPicPr/>
          <p:nvPr/>
        </p:nvPicPr>
        <p:blipFill>
          <a:blip r:embed="rId5"/>
          <a:stretch/>
        </p:blipFill>
        <p:spPr>
          <a:xfrm>
            <a:off x="2743560" y="1371600"/>
            <a:ext cx="2792160" cy="5045400"/>
          </a:xfrm>
          <a:prstGeom prst="rect">
            <a:avLst/>
          </a:prstGeom>
          <a:ln w="0">
            <a:noFill/>
          </a:ln>
        </p:spPr>
      </p:pic>
      <p:sp>
        <p:nvSpPr>
          <p:cNvPr id="209" name="Pravokotnik 208"/>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a:t>
            </a:r>
            <a:r>
              <a:rPr lang="en-US" sz="1000" b="0" u="sng" strike="noStrike" spc="-1">
                <a:solidFill>
                  <a:srgbClr val="0563C1"/>
                </a:solidFill>
                <a:uFillTx/>
                <a:latin typeface="Arial"/>
                <a:hlinkClick r:id="rId6"/>
              </a:rPr>
              <a:t>https://www.aviation101.com/deathbyflightinstructor</a:t>
            </a:r>
            <a:r>
              <a:rPr lang="en-US" sz="1000" b="0" strike="noStrike" spc="-1">
                <a:solidFill>
                  <a:srgbClr val="000000"/>
                </a:solidFill>
                <a:latin typeface="Arial"/>
              </a:rPr>
              <a:t>, https://www.youtube.com/watch?v=vdvkR0o0VZA&amp;t=171s</a:t>
            </a:r>
          </a:p>
          <a:p>
            <a:pPr>
              <a:lnSpc>
                <a:spcPct val="100000"/>
              </a:lnSpc>
            </a:pPr>
            <a:endParaRPr lang="en-US" sz="1000" b="0" strike="noStrike" spc="-1">
              <a:solidFill>
                <a:srgbClr val="000000"/>
              </a:solidFill>
              <a:latin typeface="Arial"/>
            </a:endParaRPr>
          </a:p>
        </p:txBody>
      </p:sp>
      <p:sp>
        <p:nvSpPr>
          <p:cNvPr id="210" name="TextBox 12"/>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11"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Loss of control in-flight, death by flight instructor</a:t>
            </a:r>
            <a:endParaRPr lang="en-US" sz="2400" b="0" strike="noStrike" spc="-1">
              <a:solidFill>
                <a:srgbClr val="000000"/>
              </a:solidFill>
              <a:latin typeface="Arial"/>
            </a:endParaRPr>
          </a:p>
        </p:txBody>
      </p:sp>
      <p:sp>
        <p:nvSpPr>
          <p:cNvPr id="212" name="Raven povezovalnik 211"/>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213" name="Slika 212"/>
          <p:cNvPicPr/>
          <p:nvPr/>
        </p:nvPicPr>
        <p:blipFill>
          <a:blip r:embed="rId3"/>
          <a:stretch/>
        </p:blipFill>
        <p:spPr>
          <a:xfrm>
            <a:off x="8686800" y="1371600"/>
            <a:ext cx="2940480" cy="5045400"/>
          </a:xfrm>
          <a:prstGeom prst="rect">
            <a:avLst/>
          </a:prstGeom>
          <a:ln w="0">
            <a:noFill/>
          </a:ln>
        </p:spPr>
      </p:pic>
      <p:pic>
        <p:nvPicPr>
          <p:cNvPr id="214" name="Slika 213"/>
          <p:cNvPicPr/>
          <p:nvPr/>
        </p:nvPicPr>
        <p:blipFill>
          <a:blip r:embed="rId4"/>
          <a:stretch/>
        </p:blipFill>
        <p:spPr>
          <a:xfrm>
            <a:off x="5715000" y="1371600"/>
            <a:ext cx="2792160" cy="5045400"/>
          </a:xfrm>
          <a:prstGeom prst="rect">
            <a:avLst/>
          </a:prstGeom>
          <a:ln w="0">
            <a:noFill/>
          </a:ln>
        </p:spPr>
      </p:pic>
      <p:pic>
        <p:nvPicPr>
          <p:cNvPr id="215" name="Slika 214"/>
          <p:cNvPicPr/>
          <p:nvPr/>
        </p:nvPicPr>
        <p:blipFill>
          <a:blip r:embed="rId5"/>
          <a:stretch/>
        </p:blipFill>
        <p:spPr>
          <a:xfrm>
            <a:off x="2743560" y="1371600"/>
            <a:ext cx="2792160" cy="5045400"/>
          </a:xfrm>
          <a:prstGeom prst="rect">
            <a:avLst/>
          </a:prstGeom>
          <a:ln w="0">
            <a:noFill/>
          </a:ln>
        </p:spPr>
      </p:pic>
      <p:sp>
        <p:nvSpPr>
          <p:cNvPr id="216" name="Pravokotnik 215"/>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a:t>
            </a:r>
            <a:r>
              <a:rPr lang="en-US" sz="1000" b="0" u="sng" strike="noStrike" spc="-1">
                <a:solidFill>
                  <a:srgbClr val="0563C1"/>
                </a:solidFill>
                <a:uFillTx/>
                <a:latin typeface="Arial"/>
                <a:hlinkClick r:id="rId6"/>
              </a:rPr>
              <a:t>https://www.aviation101.com/deathbyflightinstructor</a:t>
            </a:r>
            <a:r>
              <a:rPr lang="en-US" sz="1000" b="0" strike="noStrike" spc="-1">
                <a:solidFill>
                  <a:srgbClr val="000000"/>
                </a:solidFill>
                <a:latin typeface="Arial"/>
              </a:rPr>
              <a:t>, https://www.youtube.com/watch?v=vdvkR0o0VZA&amp;t=171s</a:t>
            </a:r>
          </a:p>
          <a:p>
            <a:pPr>
              <a:lnSpc>
                <a:spcPct val="100000"/>
              </a:lnSpc>
            </a:pPr>
            <a:endParaRPr lang="en-US" sz="1000" b="0" strike="noStrike" spc="-1">
              <a:solidFill>
                <a:srgbClr val="000000"/>
              </a:solidFill>
              <a:latin typeface="Arial"/>
            </a:endParaRPr>
          </a:p>
        </p:txBody>
      </p:sp>
      <p:sp>
        <p:nvSpPr>
          <p:cNvPr id="217" name="TextBox 25"/>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How safe is flying</a:t>
            </a:r>
            <a:endParaRPr lang="en-US" sz="2400" b="0" strike="noStrike" spc="-1">
              <a:solidFill>
                <a:srgbClr val="000000"/>
              </a:solidFill>
              <a:latin typeface="Arial"/>
            </a:endParaRPr>
          </a:p>
        </p:txBody>
      </p:sp>
      <p:sp>
        <p:nvSpPr>
          <p:cNvPr id="51" name="Raven povezovalnik 50"/>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52" name="Slika 51"/>
          <p:cNvPicPr/>
          <p:nvPr/>
        </p:nvPicPr>
        <p:blipFill>
          <a:blip r:embed="rId3"/>
          <a:stretch/>
        </p:blipFill>
        <p:spPr>
          <a:xfrm>
            <a:off x="5312520" y="1583640"/>
            <a:ext cx="3830040" cy="4815720"/>
          </a:xfrm>
          <a:prstGeom prst="rect">
            <a:avLst/>
          </a:prstGeom>
          <a:ln w="0">
            <a:noFill/>
          </a:ln>
        </p:spPr>
      </p:pic>
      <p:sp>
        <p:nvSpPr>
          <p:cNvPr id="53" name="TextBox 1"/>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18"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Bounced landing</a:t>
            </a:r>
            <a:endParaRPr lang="en-US" sz="2400" b="0" strike="noStrike" spc="-1">
              <a:solidFill>
                <a:srgbClr val="000000"/>
              </a:solidFill>
              <a:latin typeface="Arial"/>
            </a:endParaRPr>
          </a:p>
        </p:txBody>
      </p:sp>
      <p:sp>
        <p:nvSpPr>
          <p:cNvPr id="219" name="Raven povezovalnik 218"/>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20" name="Pravokotnik 219"/>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Thursday 17 August 2023</a:t>
            </a:r>
          </a:p>
          <a:p>
            <a:pPr>
              <a:lnSpc>
                <a:spcPct val="100000"/>
              </a:lnSpc>
            </a:pPr>
            <a:endParaRPr lang="en-US" sz="1050" b="0" strike="noStrike" spc="-1">
              <a:solidFill>
                <a:srgbClr val="000000"/>
              </a:solidFill>
              <a:latin typeface="Arial"/>
            </a:endParaRPr>
          </a:p>
          <a:p>
            <a:pPr>
              <a:lnSpc>
                <a:spcPct val="100000"/>
              </a:lnSpc>
            </a:pPr>
            <a:r>
              <a:rPr lang="en-US" sz="1800" b="0" strike="noStrike" spc="-1">
                <a:solidFill>
                  <a:srgbClr val="000000"/>
                </a:solidFill>
                <a:latin typeface="Arial"/>
              </a:rPr>
              <a:t>LJMB, Maribor, Slovenia</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 </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500" b="0" strike="noStrike" spc="-1">
              <a:solidFill>
                <a:srgbClr val="000000"/>
              </a:solidFill>
              <a:latin typeface="Arial"/>
            </a:endParaRPr>
          </a:p>
          <a:p>
            <a:pPr>
              <a:lnSpc>
                <a:spcPct val="100000"/>
              </a:lnSpc>
            </a:pPr>
            <a:endParaRPr lang="en-US" sz="1500" b="0" strike="noStrike" spc="-1">
              <a:solidFill>
                <a:srgbClr val="000000"/>
              </a:solidFill>
              <a:latin typeface="Arial"/>
            </a:endParaRPr>
          </a:p>
          <a:p>
            <a:pPr>
              <a:lnSpc>
                <a:spcPct val="100000"/>
              </a:lnSpc>
            </a:pPr>
            <a:endParaRPr lang="en-US" sz="1500" b="0" strike="noStrike" spc="-1">
              <a:solidFill>
                <a:srgbClr val="000000"/>
              </a:solidFill>
              <a:latin typeface="Arial"/>
            </a:endParaRPr>
          </a:p>
          <a:p>
            <a:pPr>
              <a:lnSpc>
                <a:spcPct val="100000"/>
              </a:lnSpc>
            </a:pPr>
            <a:r>
              <a:rPr lang="en-US" sz="1500" b="0" strike="noStrike" spc="-1">
                <a:solidFill>
                  <a:srgbClr val="000000"/>
                </a:solidFill>
                <a:latin typeface="Arial"/>
              </a:rPr>
              <a:t>Ob večji vertikalni hitrosti pri dotiku podvozja s pristajalno stezo je letalo odbilo v zrak, na kar je pilot odreagiral s spuščanjem nosnega dela navzdol proti VPS. Sledila sta še dva odboja od VPS, nakar je ob trdem pristanku prišlo do zloma nosne noge in posledično do trka propelerja ob asfaltni stezi. Letalo je zapeljalo levo s steze in pri tem z robom desnega krila podrsalo po stezi in nato po travi ob VPS, kjer se je približno 3 metre od roba VPS ustavilo.</a:t>
            </a:r>
          </a:p>
        </p:txBody>
      </p:sp>
      <p:pic>
        <p:nvPicPr>
          <p:cNvPr id="221" name="Slika 220"/>
          <p:cNvPicPr/>
          <p:nvPr/>
        </p:nvPicPr>
        <p:blipFill>
          <a:blip r:embed="rId3"/>
          <a:stretch/>
        </p:blipFill>
        <p:spPr>
          <a:xfrm>
            <a:off x="7189200" y="2303640"/>
            <a:ext cx="4622760" cy="2828520"/>
          </a:xfrm>
          <a:prstGeom prst="rect">
            <a:avLst/>
          </a:prstGeom>
          <a:ln w="0">
            <a:noFill/>
          </a:ln>
        </p:spPr>
      </p:pic>
      <p:sp>
        <p:nvSpPr>
          <p:cNvPr id="222" name="Pravokotnik 221"/>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OBVESTILO O ZAKLJUČKU PREISKAVE, 21.9.2023, Služba za preiskovanje letalskih, pomorskih in železniških nesreč in incidentov</a:t>
            </a:r>
          </a:p>
        </p:txBody>
      </p:sp>
      <p:pic>
        <p:nvPicPr>
          <p:cNvPr id="223" name="Slika 222"/>
          <p:cNvPicPr/>
          <p:nvPr/>
        </p:nvPicPr>
        <p:blipFill>
          <a:blip r:embed="rId4"/>
          <a:stretch/>
        </p:blipFill>
        <p:spPr>
          <a:xfrm>
            <a:off x="2617200" y="2303640"/>
            <a:ext cx="4622760" cy="2828520"/>
          </a:xfrm>
          <a:prstGeom prst="rect">
            <a:avLst/>
          </a:prstGeom>
          <a:ln w="0">
            <a:noFill/>
          </a:ln>
        </p:spPr>
      </p:pic>
      <p:sp>
        <p:nvSpPr>
          <p:cNvPr id="224" name="Pravokotnik 223"/>
          <p:cNvSpPr/>
          <p:nvPr/>
        </p:nvSpPr>
        <p:spPr>
          <a:xfrm>
            <a:off x="7063200" y="1371600"/>
            <a:ext cx="482076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TL Ultralight TL-3000 Sirius</a:t>
            </a:r>
          </a:p>
          <a:p>
            <a:pPr>
              <a:lnSpc>
                <a:spcPct val="100000"/>
              </a:lnSpc>
            </a:pPr>
            <a:endParaRPr lang="en-US" sz="1050" b="0" strike="noStrike" spc="-1">
              <a:solidFill>
                <a:srgbClr val="000000"/>
              </a:solidFill>
              <a:latin typeface="Arial"/>
            </a:endParaRPr>
          </a:p>
          <a:p>
            <a:pPr>
              <a:lnSpc>
                <a:spcPct val="100000"/>
              </a:lnSpc>
            </a:pPr>
            <a:r>
              <a:rPr lang="en-US" sz="1800" b="0" strike="noStrike" spc="-1">
                <a:solidFill>
                  <a:srgbClr val="000000"/>
                </a:solidFill>
                <a:latin typeface="Arial"/>
              </a:rPr>
              <a:t>Aircraft damage: Substantial </a:t>
            </a:r>
          </a:p>
        </p:txBody>
      </p:sp>
      <p:sp>
        <p:nvSpPr>
          <p:cNvPr id="225" name="TextBox 20"/>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6"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Bounced landing</a:t>
            </a:r>
            <a:endParaRPr lang="en-US" sz="2400" b="0" strike="noStrike" spc="-1">
              <a:solidFill>
                <a:srgbClr val="000000"/>
              </a:solidFill>
              <a:latin typeface="Arial"/>
            </a:endParaRPr>
          </a:p>
        </p:txBody>
      </p:sp>
      <p:sp>
        <p:nvSpPr>
          <p:cNvPr id="227" name="Raven povezovalnik 226"/>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28" name="Pravokotnik 227"/>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Go-around from flare – are we training this?</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Be prepared</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Mindset on approach – we are making go-around, if nothings goes wrong then we land!</a:t>
            </a:r>
          </a:p>
        </p:txBody>
      </p:sp>
      <p:pic>
        <p:nvPicPr>
          <p:cNvPr id="229" name="Slika 228"/>
          <p:cNvPicPr/>
          <p:nvPr/>
        </p:nvPicPr>
        <p:blipFill>
          <a:blip r:embed="rId3"/>
          <a:stretch/>
        </p:blipFill>
        <p:spPr>
          <a:xfrm>
            <a:off x="3886200" y="3164760"/>
            <a:ext cx="6626160" cy="3536640"/>
          </a:xfrm>
          <a:prstGeom prst="rect">
            <a:avLst/>
          </a:prstGeom>
          <a:ln w="0">
            <a:noFill/>
          </a:ln>
        </p:spPr>
      </p:pic>
      <p:sp>
        <p:nvSpPr>
          <p:cNvPr id="230" name="TextBox 15"/>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Hard landing (tailstrike)</a:t>
            </a:r>
            <a:endParaRPr lang="en-US" sz="2400" b="0" strike="noStrike" spc="-1">
              <a:solidFill>
                <a:srgbClr val="000000"/>
              </a:solidFill>
              <a:latin typeface="Arial"/>
            </a:endParaRPr>
          </a:p>
        </p:txBody>
      </p:sp>
      <p:sp>
        <p:nvSpPr>
          <p:cNvPr id="232" name="Raven povezovalnik 231"/>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33" name="Pravokotnik 232"/>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Low approach / zone – low airspeed, low height, high AoA</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Complacency?</a:t>
            </a:r>
          </a:p>
        </p:txBody>
      </p:sp>
      <p:pic>
        <p:nvPicPr>
          <p:cNvPr id="234" name="Slika 233"/>
          <p:cNvPicPr/>
          <p:nvPr/>
        </p:nvPicPr>
        <p:blipFill>
          <a:blip r:embed="rId3"/>
          <a:stretch/>
        </p:blipFill>
        <p:spPr>
          <a:xfrm>
            <a:off x="3886200" y="2804760"/>
            <a:ext cx="6626160" cy="3536640"/>
          </a:xfrm>
          <a:prstGeom prst="rect">
            <a:avLst/>
          </a:prstGeom>
          <a:ln w="0">
            <a:noFill/>
          </a:ln>
        </p:spPr>
      </p:pic>
      <p:sp>
        <p:nvSpPr>
          <p:cNvPr id="235" name="TextBox 22"/>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36"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Inadvertent complacency (nenamerno samozadovoljstvo)</a:t>
            </a:r>
            <a:endParaRPr lang="en-US" sz="2400" b="0" strike="noStrike" spc="-1">
              <a:solidFill>
                <a:srgbClr val="000000"/>
              </a:solidFill>
              <a:latin typeface="Arial"/>
            </a:endParaRPr>
          </a:p>
        </p:txBody>
      </p:sp>
      <p:sp>
        <p:nvSpPr>
          <p:cNvPr id="237" name="Raven povezovalnik 236"/>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38" name="Pravokotnik 237"/>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39" name="Pravokotnik 238"/>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40" name="Pravokotnik 239"/>
          <p:cNvSpPr/>
          <p:nvPr/>
        </p:nvSpPr>
        <p:spPr>
          <a:xfrm>
            <a:off x="2743200" y="1371600"/>
            <a:ext cx="9371160" cy="388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A state of self-satisfaction with one's own performance coupled with an unawareness of danger, trouble, or controversy.</a:t>
            </a:r>
            <a:r>
              <a:rPr lang="en-US" sz="1800" b="0" strike="noStrike" spc="-1" baseline="33000">
                <a:solidFill>
                  <a:srgbClr val="000000"/>
                </a:solidFill>
                <a:latin typeface="Arial"/>
              </a:rPr>
              <a:t>[1]</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600" b="1" strike="noStrike" spc="-1">
                <a:solidFill>
                  <a:srgbClr val="000000"/>
                </a:solidFill>
                <a:latin typeface="Arial"/>
              </a:rPr>
              <a:t>Routine activities</a:t>
            </a:r>
            <a:r>
              <a:rPr lang="en-US" sz="1600" b="0" strike="noStrike" spc="-1">
                <a:solidFill>
                  <a:srgbClr val="000000"/>
                </a:solidFill>
                <a:latin typeface="Arial"/>
              </a:rPr>
              <a:t> (habitual, considered as easy and safe) - general relaxation of vigilance, important signals will be missed, only seeing what we expect to see.</a:t>
            </a:r>
          </a:p>
          <a:p>
            <a:pPr>
              <a:lnSpc>
                <a:spcPct val="100000"/>
              </a:lnSpc>
            </a:pPr>
            <a:endParaRPr lang="en-US" sz="105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600" b="0" strike="noStrike" spc="-1">
                <a:solidFill>
                  <a:srgbClr val="000000"/>
                </a:solidFill>
                <a:latin typeface="Arial"/>
              </a:rPr>
              <a:t>Following a highly intense activity (</a:t>
            </a:r>
            <a:r>
              <a:rPr lang="en-US" sz="1600" b="1" strike="noStrike" spc="-1">
                <a:solidFill>
                  <a:srgbClr val="000000"/>
                </a:solidFill>
                <a:latin typeface="Arial"/>
              </a:rPr>
              <a:t>recovering from a possible disaster</a:t>
            </a:r>
            <a:r>
              <a:rPr lang="en-US" sz="1600" b="0" strike="noStrike" spc="-1">
                <a:solidFill>
                  <a:srgbClr val="000000"/>
                </a:solidFill>
                <a:latin typeface="Arial"/>
              </a:rPr>
              <a:t>) - the relief felt at the time can result in physical relaxation and reduced mental vigilance and awareness.</a:t>
            </a:r>
          </a:p>
          <a:p>
            <a:pPr>
              <a:lnSpc>
                <a:spcPct val="100000"/>
              </a:lnSpc>
            </a:pPr>
            <a:endParaRPr lang="en-US" sz="105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600" b="1" strike="noStrike" spc="-1">
                <a:solidFill>
                  <a:srgbClr val="000000"/>
                </a:solidFill>
                <a:latin typeface="Arial"/>
              </a:rPr>
              <a:t>Too little stress</a:t>
            </a:r>
            <a:r>
              <a:rPr lang="en-US" sz="1600" b="0" strike="noStrike" spc="-1">
                <a:solidFill>
                  <a:srgbClr val="000000"/>
                </a:solidFill>
                <a:latin typeface="Arial"/>
              </a:rPr>
              <a:t> results in under-stress, boredom, complacency and reduced human performance. </a:t>
            </a:r>
          </a:p>
          <a:p>
            <a:pPr>
              <a:lnSpc>
                <a:spcPct val="100000"/>
              </a:lnSpc>
            </a:pPr>
            <a:endParaRPr lang="en-US" sz="2000" b="0" strike="noStrike" spc="-1">
              <a:solidFill>
                <a:srgbClr val="000000"/>
              </a:solidFill>
              <a:latin typeface="Arial"/>
            </a:endParaRPr>
          </a:p>
          <a:p>
            <a:pPr>
              <a:lnSpc>
                <a:spcPct val="100000"/>
              </a:lnSpc>
            </a:pPr>
            <a:r>
              <a:rPr lang="en-US" sz="1800" b="1" strike="noStrike" spc="-1">
                <a:solidFill>
                  <a:srgbClr val="000000"/>
                </a:solidFill>
                <a:latin typeface="Arial"/>
              </a:rPr>
              <a:t>The Human Factors "Dirty Dozen"</a:t>
            </a:r>
            <a:endParaRPr lang="en-US" sz="1800" b="0" strike="noStrike" spc="-1">
              <a:solidFill>
                <a:srgbClr val="000000"/>
              </a:solidFill>
              <a:latin typeface="Arial"/>
            </a:endParaRPr>
          </a:p>
          <a:p>
            <a:pPr>
              <a:lnSpc>
                <a:spcPct val="100000"/>
              </a:lnSpc>
            </a:pPr>
            <a:endParaRPr lang="en-US" sz="1000" b="0" strike="noStrike" spc="-1">
              <a:solidFill>
                <a:srgbClr val="000000"/>
              </a:solidFill>
              <a:latin typeface="Arial"/>
            </a:endParaRPr>
          </a:p>
          <a:p>
            <a:pPr>
              <a:lnSpc>
                <a:spcPct val="100000"/>
              </a:lnSpc>
            </a:pPr>
            <a:r>
              <a:rPr lang="en-US" sz="1800" b="0" strike="noStrike" spc="-1">
                <a:solidFill>
                  <a:srgbClr val="000000"/>
                </a:solidFill>
                <a:latin typeface="Arial"/>
              </a:rPr>
              <a:t>The Dirty Dozen refers to twelve of the most common human error preconditions, or conditions that can act as precursors, to accidents or incidents.</a:t>
            </a:r>
            <a:r>
              <a:rPr lang="en-US" sz="1800" b="0" strike="noStrike" spc="-1" baseline="33000">
                <a:solidFill>
                  <a:srgbClr val="000000"/>
                </a:solidFill>
                <a:latin typeface="Arial"/>
              </a:rPr>
              <a:t>[2]</a:t>
            </a:r>
            <a:endParaRPr lang="en-US" sz="1800" b="0" strike="noStrike" spc="-1">
              <a:solidFill>
                <a:srgbClr val="000000"/>
              </a:solidFill>
              <a:latin typeface="Arial"/>
            </a:endParaRPr>
          </a:p>
        </p:txBody>
      </p:sp>
      <p:sp>
        <p:nvSpPr>
          <p:cNvPr id="241" name="Pravokotnik 240"/>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Reference: 1. </a:t>
            </a:r>
            <a:r>
              <a:rPr lang="en-US" sz="1000" b="0" u="sng" strike="noStrike" spc="-1">
                <a:solidFill>
                  <a:srgbClr val="0563C1"/>
                </a:solidFill>
                <a:uFillTx/>
                <a:latin typeface="Arial"/>
                <a:hlinkClick r:id="rId3"/>
              </a:rPr>
              <a:t>https://skybrary.aero/articles/complacency</a:t>
            </a:r>
            <a:r>
              <a:rPr lang="en-US" sz="1000" b="0" strike="noStrike" spc="-1">
                <a:solidFill>
                  <a:srgbClr val="000000"/>
                </a:solidFill>
                <a:latin typeface="Arial"/>
              </a:rPr>
              <a:t>, 2. </a:t>
            </a:r>
            <a:r>
              <a:rPr lang="en-US" sz="1000" b="0" u="sng" strike="noStrike" spc="-1">
                <a:solidFill>
                  <a:srgbClr val="0563C1"/>
                </a:solidFill>
                <a:uFillTx/>
                <a:latin typeface="Arial"/>
                <a:hlinkClick r:id="rId4"/>
              </a:rPr>
              <a:t>https://skybrary.aero/articles/human-factors-dirty-dozen</a:t>
            </a:r>
            <a:endParaRPr lang="en-US" sz="1000" b="0" strike="noStrike" spc="-1">
              <a:solidFill>
                <a:srgbClr val="000000"/>
              </a:solidFill>
              <a:latin typeface="Arial"/>
            </a:endParaRPr>
          </a:p>
          <a:p>
            <a:pPr>
              <a:lnSpc>
                <a:spcPct val="100000"/>
              </a:lnSpc>
            </a:pPr>
            <a:endParaRPr lang="en-US" sz="1000" b="0" strike="noStrike" spc="-1">
              <a:solidFill>
                <a:srgbClr val="000000"/>
              </a:solidFill>
              <a:latin typeface="Arial"/>
            </a:endParaRPr>
          </a:p>
        </p:txBody>
      </p:sp>
      <p:pic>
        <p:nvPicPr>
          <p:cNvPr id="242" name="Slika 241"/>
          <p:cNvPicPr/>
          <p:nvPr/>
        </p:nvPicPr>
        <p:blipFill>
          <a:blip r:embed="rId5"/>
          <a:stretch/>
        </p:blipFill>
        <p:spPr>
          <a:xfrm>
            <a:off x="3058920" y="5147280"/>
            <a:ext cx="8141040" cy="1360080"/>
          </a:xfrm>
          <a:prstGeom prst="rect">
            <a:avLst/>
          </a:prstGeom>
          <a:ln w="0">
            <a:noFill/>
          </a:ln>
        </p:spPr>
      </p:pic>
      <p:sp>
        <p:nvSpPr>
          <p:cNvPr id="243" name="TextBox 35"/>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Inadvertent complacency - Countermeasures</a:t>
            </a:r>
            <a:endParaRPr lang="en-US" sz="2400" b="0" strike="noStrike" spc="-1">
              <a:solidFill>
                <a:srgbClr val="000000"/>
              </a:solidFill>
              <a:latin typeface="Arial"/>
            </a:endParaRPr>
          </a:p>
        </p:txBody>
      </p:sp>
      <p:sp>
        <p:nvSpPr>
          <p:cNvPr id="245" name="Raven povezovalnik 244"/>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46" name="Pravokotnik 245"/>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47" name="Pravokotnik 246"/>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48" name="Pravokotnik 247"/>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49" name="Pravokotnik 248"/>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Image credit: Delphis.org.uk</a:t>
            </a:r>
          </a:p>
        </p:txBody>
      </p:sp>
      <p:pic>
        <p:nvPicPr>
          <p:cNvPr id="250" name="Slika 249"/>
          <p:cNvPicPr/>
          <p:nvPr/>
        </p:nvPicPr>
        <p:blipFill>
          <a:blip r:embed="rId3"/>
          <a:stretch/>
        </p:blipFill>
        <p:spPr>
          <a:xfrm>
            <a:off x="7677360" y="3357000"/>
            <a:ext cx="4437000" cy="3427200"/>
          </a:xfrm>
          <a:prstGeom prst="rect">
            <a:avLst/>
          </a:prstGeom>
          <a:ln w="0">
            <a:noFill/>
          </a:ln>
        </p:spPr>
      </p:pic>
      <p:sp>
        <p:nvSpPr>
          <p:cNvPr id="251" name="Pravokotnik 250"/>
          <p:cNvSpPr/>
          <p:nvPr/>
        </p:nvSpPr>
        <p:spPr>
          <a:xfrm>
            <a:off x="2747520" y="1230120"/>
            <a:ext cx="9138240" cy="1608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When conducting simple, routine and habitual tasks, and when fatigued, to maintain an adequate, or optimum, level of stress through different stimulation.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Always expect to find a fault!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Following written instructions, and adhering to procedures that increase vigilance, such as inspection routines, can provide suitable stimulus. </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Teamwork and mutual cross-checking will provide adequate stimulus when fatigued.</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It is important to avoid: </a:t>
            </a: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working from memory – ignoring checklists!</a:t>
            </a: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assuming that something is ok when </a:t>
            </a:r>
            <a:br>
              <a:rPr sz="1800"/>
            </a:br>
            <a:r>
              <a:rPr lang="en-US" sz="1800" b="0" strike="noStrike" spc="-1">
                <a:solidFill>
                  <a:srgbClr val="000000"/>
                </a:solidFill>
                <a:latin typeface="Arial"/>
              </a:rPr>
              <a:t>you haven’t checked it</a:t>
            </a: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signing off work that you are unsure </a:t>
            </a:r>
            <a:br>
              <a:rPr sz="1800"/>
            </a:br>
            <a:r>
              <a:rPr lang="en-US" sz="1800" b="0" strike="noStrike" spc="-1">
                <a:solidFill>
                  <a:srgbClr val="000000"/>
                </a:solidFill>
                <a:latin typeface="Arial"/>
              </a:rPr>
              <a:t>has been completed.</a:t>
            </a:r>
          </a:p>
        </p:txBody>
      </p:sp>
      <p:sp>
        <p:nvSpPr>
          <p:cNvPr id="252" name="TextBox 38"/>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Threat and Error Management</a:t>
            </a:r>
            <a:endParaRPr lang="en-US" sz="2400" b="0" strike="noStrike" spc="-1">
              <a:solidFill>
                <a:srgbClr val="000000"/>
              </a:solidFill>
              <a:latin typeface="Arial"/>
            </a:endParaRPr>
          </a:p>
        </p:txBody>
      </p:sp>
      <p:sp>
        <p:nvSpPr>
          <p:cNvPr id="254" name="Raven povezovalnik 253"/>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55" name="Pravokotnik 254"/>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pic>
        <p:nvPicPr>
          <p:cNvPr id="256" name="Slika 255"/>
          <p:cNvPicPr/>
          <p:nvPr/>
        </p:nvPicPr>
        <p:blipFill>
          <a:blip r:embed="rId3"/>
          <a:stretch/>
        </p:blipFill>
        <p:spPr>
          <a:xfrm>
            <a:off x="7315200" y="1371600"/>
            <a:ext cx="912960" cy="912960"/>
          </a:xfrm>
          <a:prstGeom prst="rect">
            <a:avLst/>
          </a:prstGeom>
          <a:ln w="0">
            <a:noFill/>
          </a:ln>
        </p:spPr>
      </p:pic>
      <p:sp>
        <p:nvSpPr>
          <p:cNvPr id="257" name="Pravokotnik 256"/>
          <p:cNvSpPr/>
          <p:nvPr/>
        </p:nvSpPr>
        <p:spPr>
          <a:xfrm>
            <a:off x="2743200" y="1600200"/>
            <a:ext cx="9138240" cy="1608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Part of pilot training for all ICAO licenses.</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Involves identifying, assessing, and mitigating potential threats and errors to enhance safety and prevent adverse events in flight operations.</a:t>
            </a:r>
          </a:p>
        </p:txBody>
      </p:sp>
      <p:pic>
        <p:nvPicPr>
          <p:cNvPr id="258" name="Slika 257"/>
          <p:cNvPicPr/>
          <p:nvPr/>
        </p:nvPicPr>
        <p:blipFill>
          <a:blip r:embed="rId4"/>
          <a:stretch/>
        </p:blipFill>
        <p:spPr>
          <a:xfrm>
            <a:off x="5486400" y="3497040"/>
            <a:ext cx="4007880" cy="2902320"/>
          </a:xfrm>
          <a:prstGeom prst="rect">
            <a:avLst/>
          </a:prstGeom>
          <a:ln w="0">
            <a:noFill/>
          </a:ln>
        </p:spPr>
      </p:pic>
      <p:sp>
        <p:nvSpPr>
          <p:cNvPr id="259" name="TextBox 36"/>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60" name="Raven povezovalnik 259"/>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61" name="Pravokotnik 260"/>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pic>
        <p:nvPicPr>
          <p:cNvPr id="262" name="Slika 261"/>
          <p:cNvPicPr/>
          <p:nvPr/>
        </p:nvPicPr>
        <p:blipFill>
          <a:blip r:embed="rId3"/>
          <a:stretch/>
        </p:blipFill>
        <p:spPr>
          <a:xfrm>
            <a:off x="4042800" y="2805480"/>
            <a:ext cx="6702120" cy="3734280"/>
          </a:xfrm>
          <a:prstGeom prst="rect">
            <a:avLst/>
          </a:prstGeom>
          <a:ln w="0">
            <a:noFill/>
          </a:ln>
        </p:spPr>
      </p:pic>
      <p:sp>
        <p:nvSpPr>
          <p:cNvPr id="263" name="Pravokotnik 262"/>
          <p:cNvSpPr/>
          <p:nvPr/>
        </p:nvSpPr>
        <p:spPr>
          <a:xfrm>
            <a:off x="2743200" y="1307880"/>
            <a:ext cx="9138240" cy="1608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			Threats: come </a:t>
            </a:r>
            <a:r>
              <a:rPr lang="en-US" sz="1800" b="1" strike="noStrike" spc="-1">
                <a:solidFill>
                  <a:srgbClr val="000000"/>
                </a:solidFill>
                <a:latin typeface="Arial"/>
              </a:rPr>
              <a:t>at</a:t>
            </a:r>
            <a:r>
              <a:rPr lang="en-US" sz="1800" b="0" strike="noStrike" spc="-1">
                <a:solidFill>
                  <a:srgbClr val="000000"/>
                </a:solidFill>
                <a:latin typeface="Arial"/>
              </a:rPr>
              <a:t> the pilot</a:t>
            </a:r>
          </a:p>
          <a:p>
            <a:pPr>
              <a:lnSpc>
                <a:spcPct val="100000"/>
              </a:lnSpc>
            </a:pPr>
            <a:r>
              <a:rPr lang="en-US" sz="1800" b="0" strike="noStrike" spc="-1">
                <a:solidFill>
                  <a:srgbClr val="000000"/>
                </a:solidFill>
                <a:latin typeface="Arial"/>
              </a:rPr>
              <a:t>			Errors: come </a:t>
            </a:r>
            <a:r>
              <a:rPr lang="en-US" sz="1800" b="1" strike="noStrike" spc="-1">
                <a:solidFill>
                  <a:srgbClr val="000000"/>
                </a:solidFill>
                <a:latin typeface="Arial"/>
              </a:rPr>
              <a:t>from</a:t>
            </a:r>
            <a:r>
              <a:rPr lang="en-US" sz="1800" b="0" strike="noStrike" spc="-1">
                <a:solidFill>
                  <a:srgbClr val="000000"/>
                </a:solidFill>
                <a:latin typeface="Arial"/>
              </a:rPr>
              <a:t> the pilot</a:t>
            </a:r>
          </a:p>
          <a:p>
            <a:pPr>
              <a:lnSpc>
                <a:spcPct val="100000"/>
              </a:lnSpc>
            </a:pPr>
            <a:endParaRPr lang="en-US" sz="1800" b="0" strike="noStrike" spc="-1">
              <a:solidFill>
                <a:srgbClr val="000000"/>
              </a:solidFill>
              <a:latin typeface="Arial"/>
            </a:endParaRPr>
          </a:p>
          <a:p>
            <a:pPr algn="ctr">
              <a:lnSpc>
                <a:spcPct val="100000"/>
              </a:lnSpc>
            </a:pPr>
            <a:r>
              <a:rPr lang="en-US" sz="1800" b="0" strike="noStrike" spc="-1">
                <a:solidFill>
                  <a:srgbClr val="000000"/>
                </a:solidFill>
                <a:latin typeface="Arial"/>
              </a:rPr>
              <a:t>…are everyday events that pilots must manage to maintain safety.</a:t>
            </a:r>
          </a:p>
        </p:txBody>
      </p:sp>
      <p:sp>
        <p:nvSpPr>
          <p:cNvPr id="264" name="PlaceHolder 2"/>
          <p:cNvSpPr/>
          <p:nvPr/>
        </p:nvSpPr>
        <p:spPr>
          <a:xfrm>
            <a:off x="2743560" y="365400"/>
            <a:ext cx="9138240" cy="543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sl-SI" sz="2400" b="0" strike="noStrike" spc="-1">
                <a:solidFill>
                  <a:schemeClr val="dk1"/>
                </a:solidFill>
                <a:latin typeface="Calibri"/>
              </a:rPr>
              <a:t>Threat and Error Management</a:t>
            </a:r>
            <a:endParaRPr lang="en-US" sz="2400" b="0" strike="noStrike" spc="-1">
              <a:solidFill>
                <a:srgbClr val="000000"/>
              </a:solidFill>
              <a:latin typeface="Arial"/>
            </a:endParaRPr>
          </a:p>
        </p:txBody>
      </p:sp>
      <p:sp>
        <p:nvSpPr>
          <p:cNvPr id="265" name="TextBox 42"/>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66" name="Raven povezovalnik 265"/>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67" name="Pravokotnik 266"/>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68" name="Pravokotnik 267"/>
          <p:cNvSpPr/>
          <p:nvPr/>
        </p:nvSpPr>
        <p:spPr>
          <a:xfrm>
            <a:off x="2743200" y="1312200"/>
            <a:ext cx="9138240" cy="48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1" strike="noStrike" spc="-1">
                <a:solidFill>
                  <a:srgbClr val="ACB20C"/>
                </a:solidFill>
                <a:latin typeface="Arial"/>
              </a:rPr>
              <a:t>Threats</a:t>
            </a: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Events or things that occur outside our control which require your attention if safety is to be maintained.</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	</a:t>
            </a:r>
            <a:r>
              <a:rPr lang="en-US" sz="1800" b="0" strike="noStrike" spc="-1">
                <a:solidFill>
                  <a:srgbClr val="00A933"/>
                </a:solidFill>
                <a:latin typeface="Arial"/>
                <a:ea typeface="Noto Sans CJK SC"/>
              </a:rPr>
              <a:t>Mitigate </a:t>
            </a:r>
            <a:r>
              <a:rPr lang="en-US" sz="1800" b="0" strike="noStrike" spc="-1">
                <a:solidFill>
                  <a:srgbClr val="000000"/>
                </a:solidFill>
                <a:latin typeface="Arial"/>
                <a:ea typeface="Noto Sans CJK SC"/>
              </a:rPr>
              <a:t>the situation.</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1" strike="noStrike" spc="-1">
                <a:solidFill>
                  <a:srgbClr val="EA7500"/>
                </a:solidFill>
                <a:latin typeface="Arial"/>
                <a:ea typeface="Noto Sans CJK SC"/>
              </a:rPr>
              <a:t>Errors</a:t>
            </a: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Actions or inactions that lead to unwanted or unsafe deviation from the plan.</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	</a:t>
            </a:r>
            <a:r>
              <a:rPr lang="en-US" sz="1800" b="0" strike="noStrike" spc="-1">
                <a:solidFill>
                  <a:srgbClr val="00A933"/>
                </a:solidFill>
                <a:latin typeface="Arial"/>
                <a:ea typeface="Noto Sans CJK SC"/>
              </a:rPr>
              <a:t>Avoid </a:t>
            </a:r>
            <a:r>
              <a:rPr lang="en-US" sz="1800" b="0" strike="noStrike" spc="-1">
                <a:solidFill>
                  <a:srgbClr val="000000"/>
                </a:solidFill>
                <a:latin typeface="Arial"/>
                <a:ea typeface="Noto Sans CJK SC"/>
              </a:rPr>
              <a:t>making one or more errors.</a:t>
            </a:r>
            <a:endParaRPr lang="en-US" sz="1800" b="0" strike="noStrike" spc="-1">
              <a:solidFill>
                <a:srgbClr val="000000"/>
              </a:solidFill>
              <a:latin typeface="Arial"/>
            </a:endParaRPr>
          </a:p>
          <a:p>
            <a:pPr>
              <a:lnSpc>
                <a:spcPct val="100000"/>
              </a:lnSpc>
            </a:pPr>
            <a:r>
              <a:rPr lang="en-US" sz="1800" b="0" strike="noStrike" spc="-1">
                <a:solidFill>
                  <a:srgbClr val="00A933"/>
                </a:solidFill>
                <a:latin typeface="Arial"/>
                <a:ea typeface="Noto Sans CJK SC"/>
              </a:rPr>
              <a:t>	Trap </a:t>
            </a:r>
            <a:r>
              <a:rPr lang="en-US" sz="1800" b="0" strike="noStrike" spc="-1">
                <a:solidFill>
                  <a:srgbClr val="000000"/>
                </a:solidFill>
                <a:latin typeface="Arial"/>
                <a:ea typeface="Noto Sans CJK SC"/>
              </a:rPr>
              <a:t>to prevent the situation getting worse.</a:t>
            </a:r>
            <a:endParaRPr lang="en-US" sz="1800" b="0" strike="noStrike" spc="-1">
              <a:solidFill>
                <a:srgbClr val="000000"/>
              </a:solidFill>
              <a:latin typeface="Arial"/>
            </a:endParaRPr>
          </a:p>
          <a:p>
            <a:pPr>
              <a:lnSpc>
                <a:spcPct val="100000"/>
              </a:lnSpc>
            </a:pPr>
            <a:r>
              <a:rPr lang="en-US" sz="1800" b="0" strike="noStrike" spc="-1">
                <a:solidFill>
                  <a:srgbClr val="00A933"/>
                </a:solidFill>
                <a:latin typeface="Arial"/>
                <a:ea typeface="Noto Sans CJK SC"/>
              </a:rPr>
              <a:t>	Mitigate </a:t>
            </a:r>
            <a:r>
              <a:rPr lang="en-US" sz="1800" b="0" strike="noStrike" spc="-1">
                <a:solidFill>
                  <a:srgbClr val="000000"/>
                </a:solidFill>
                <a:latin typeface="Arial"/>
                <a:ea typeface="Noto Sans CJK SC"/>
              </a:rPr>
              <a:t>the outcome.</a:t>
            </a:r>
            <a:endParaRPr lang="en-US" sz="1800" b="0" strike="noStrike" spc="-1">
              <a:solidFill>
                <a:srgbClr val="000000"/>
              </a:solidFill>
              <a:latin typeface="Arial"/>
            </a:endParaRPr>
          </a:p>
        </p:txBody>
      </p:sp>
      <p:sp>
        <p:nvSpPr>
          <p:cNvPr id="269" name="PlaceHolder 3"/>
          <p:cNvSpPr/>
          <p:nvPr/>
        </p:nvSpPr>
        <p:spPr>
          <a:xfrm>
            <a:off x="2743560" y="365400"/>
            <a:ext cx="9138240" cy="543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sl-SI" sz="2400" b="0" strike="noStrike" spc="-1">
                <a:solidFill>
                  <a:schemeClr val="dk1"/>
                </a:solidFill>
                <a:latin typeface="Calibri"/>
              </a:rPr>
              <a:t>Threat and Error Management</a:t>
            </a:r>
            <a:endParaRPr lang="en-US" sz="2400" b="0" strike="noStrike" spc="-1">
              <a:solidFill>
                <a:srgbClr val="000000"/>
              </a:solidFill>
              <a:latin typeface="Arial"/>
            </a:endParaRPr>
          </a:p>
        </p:txBody>
      </p:sp>
      <p:sp>
        <p:nvSpPr>
          <p:cNvPr id="270" name="TextBox 43"/>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71" name="Raven povezovalnik 270"/>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72" name="Pravokotnik 271"/>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73" name="Pravokotnik 272"/>
          <p:cNvSpPr/>
          <p:nvPr/>
        </p:nvSpPr>
        <p:spPr>
          <a:xfrm>
            <a:off x="2743200" y="1312200"/>
            <a:ext cx="9138240" cy="48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Pre-flight TEM:</a:t>
            </a: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What are the Threats to flight safety?</a:t>
            </a:r>
          </a:p>
          <a:p>
            <a:pPr>
              <a:lnSpc>
                <a:spcPct val="100000"/>
              </a:lnSpc>
            </a:pPr>
            <a:endParaRPr lang="en-US" sz="6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What are the Errors to watch out for?</a:t>
            </a:r>
          </a:p>
          <a:p>
            <a:pPr>
              <a:lnSpc>
                <a:spcPct val="100000"/>
              </a:lnSpc>
            </a:pPr>
            <a:endParaRPr lang="en-US" sz="6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How am I going to manage them?</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In-flight TEM:</a:t>
            </a: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Same questions!</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Post-flight TEM:</a:t>
            </a: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Was my management effective?</a:t>
            </a:r>
          </a:p>
          <a:p>
            <a:pPr>
              <a:lnSpc>
                <a:spcPct val="100000"/>
              </a:lnSpc>
            </a:pPr>
            <a:endParaRPr lang="en-US" sz="6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rPr>
              <a:t>What threats were presented? </a:t>
            </a: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Arial"/>
              </a:rPr>
              <a:t>How did I </a:t>
            </a:r>
            <a:r>
              <a:rPr lang="en-US" sz="1800" b="1" strike="noStrike" spc="-1">
                <a:solidFill>
                  <a:srgbClr val="000000"/>
                </a:solidFill>
                <a:latin typeface="Arial"/>
              </a:rPr>
              <a:t>mitigate</a:t>
            </a:r>
            <a:r>
              <a:rPr lang="en-US" sz="1800" b="0" strike="noStrike" spc="-1">
                <a:solidFill>
                  <a:srgbClr val="000000"/>
                </a:solidFill>
                <a:latin typeface="Arial"/>
              </a:rPr>
              <a:t> them?</a:t>
            </a:r>
          </a:p>
          <a:p>
            <a:pPr>
              <a:lnSpc>
                <a:spcPct val="100000"/>
              </a:lnSpc>
            </a:pPr>
            <a:endParaRPr lang="en-US" sz="6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What errors did I make? </a:t>
            </a:r>
            <a:endParaRPr lang="en-US" sz="1800" b="0" strike="noStrike" spc="-1">
              <a:solidFill>
                <a:srgbClr val="000000"/>
              </a:solidFill>
              <a:latin typeface="Arial"/>
            </a:endParaRP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Arial"/>
                <a:ea typeface="Noto Sans CJK SC"/>
              </a:rPr>
              <a:t>Did I </a:t>
            </a:r>
            <a:r>
              <a:rPr lang="en-US" sz="1800" b="1" strike="noStrike" spc="-1">
                <a:solidFill>
                  <a:srgbClr val="000000"/>
                </a:solidFill>
                <a:latin typeface="Arial"/>
                <a:ea typeface="Noto Sans CJK SC"/>
              </a:rPr>
              <a:t>avoid</a:t>
            </a:r>
            <a:r>
              <a:rPr lang="en-US" sz="1800" b="0" strike="noStrike" spc="-1">
                <a:solidFill>
                  <a:srgbClr val="000000"/>
                </a:solidFill>
                <a:latin typeface="Arial"/>
                <a:ea typeface="Noto Sans CJK SC"/>
              </a:rPr>
              <a:t> making one or more errors? </a:t>
            </a:r>
            <a:endParaRPr lang="en-US" sz="1800" b="0" strike="noStrike" spc="-1">
              <a:solidFill>
                <a:srgbClr val="000000"/>
              </a:solidFill>
              <a:latin typeface="Arial"/>
            </a:endParaRP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Arial"/>
                <a:ea typeface="Noto Sans CJK SC"/>
              </a:rPr>
              <a:t>Did I </a:t>
            </a:r>
            <a:r>
              <a:rPr lang="en-US" sz="1800" b="1" strike="noStrike" spc="-1">
                <a:solidFill>
                  <a:srgbClr val="000000"/>
                </a:solidFill>
                <a:latin typeface="Arial"/>
                <a:ea typeface="Noto Sans CJK SC"/>
              </a:rPr>
              <a:t>trap</a:t>
            </a:r>
            <a:r>
              <a:rPr lang="en-US" sz="1800" b="0" strike="noStrike" spc="-1">
                <a:solidFill>
                  <a:srgbClr val="000000"/>
                </a:solidFill>
                <a:latin typeface="Arial"/>
                <a:ea typeface="Noto Sans CJK SC"/>
              </a:rPr>
              <a:t> any to prevent the situation getting worse? </a:t>
            </a:r>
            <a:endParaRPr lang="en-US" sz="1800" b="0" strike="noStrike" spc="-1">
              <a:solidFill>
                <a:srgbClr val="000000"/>
              </a:solidFill>
              <a:latin typeface="Arial"/>
            </a:endParaRP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Arial"/>
                <a:ea typeface="Noto Sans CJK SC"/>
              </a:rPr>
              <a:t>Did I </a:t>
            </a:r>
            <a:r>
              <a:rPr lang="en-US" sz="1800" b="1" strike="noStrike" spc="-1">
                <a:solidFill>
                  <a:srgbClr val="000000"/>
                </a:solidFill>
                <a:latin typeface="Arial"/>
                <a:ea typeface="Noto Sans CJK SC"/>
              </a:rPr>
              <a:t>mitigate</a:t>
            </a:r>
            <a:r>
              <a:rPr lang="en-US" sz="1800" b="0" strike="noStrike" spc="-1">
                <a:solidFill>
                  <a:srgbClr val="000000"/>
                </a:solidFill>
                <a:latin typeface="Arial"/>
                <a:ea typeface="Noto Sans CJK SC"/>
              </a:rPr>
              <a:t> what they left me with?</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pic>
        <p:nvPicPr>
          <p:cNvPr id="274" name="Slika 273"/>
          <p:cNvPicPr/>
          <p:nvPr/>
        </p:nvPicPr>
        <p:blipFill>
          <a:blip r:embed="rId3"/>
          <a:stretch/>
        </p:blipFill>
        <p:spPr>
          <a:xfrm>
            <a:off x="8458200" y="1312200"/>
            <a:ext cx="3423600" cy="2399040"/>
          </a:xfrm>
          <a:prstGeom prst="rect">
            <a:avLst/>
          </a:prstGeom>
          <a:ln w="0">
            <a:noFill/>
          </a:ln>
        </p:spPr>
      </p:pic>
      <p:pic>
        <p:nvPicPr>
          <p:cNvPr id="275" name="Slika 274"/>
          <p:cNvPicPr/>
          <p:nvPr/>
        </p:nvPicPr>
        <p:blipFill>
          <a:blip r:embed="rId4"/>
          <a:stretch/>
        </p:blipFill>
        <p:spPr>
          <a:xfrm>
            <a:off x="8686800" y="4114800"/>
            <a:ext cx="3204000" cy="2284920"/>
          </a:xfrm>
          <a:prstGeom prst="rect">
            <a:avLst/>
          </a:prstGeom>
          <a:ln w="0">
            <a:noFill/>
          </a:ln>
        </p:spPr>
      </p:pic>
      <p:sp>
        <p:nvSpPr>
          <p:cNvPr id="276" name="Pravokotnik 275"/>
          <p:cNvSpPr/>
          <p:nvPr/>
        </p:nvSpPr>
        <p:spPr>
          <a:xfrm>
            <a:off x="8817840" y="3736800"/>
            <a:ext cx="282528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800" b="0" strike="noStrike" spc="-1" dirty="0">
                <a:solidFill>
                  <a:srgbClr val="000000"/>
                </a:solidFill>
                <a:latin typeface="Arial"/>
              </a:rPr>
              <a:t>https://www.youtube.com/watch?v=zymRQU63EtI&amp;t=154s</a:t>
            </a:r>
          </a:p>
        </p:txBody>
      </p:sp>
      <p:sp>
        <p:nvSpPr>
          <p:cNvPr id="277" name="Pravokotnik 276"/>
          <p:cNvSpPr/>
          <p:nvPr/>
        </p:nvSpPr>
        <p:spPr>
          <a:xfrm>
            <a:off x="8889840" y="6400800"/>
            <a:ext cx="282528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sz="800" b="0" strike="noStrike" spc="-1" dirty="0">
                <a:solidFill>
                  <a:srgbClr val="000000"/>
                </a:solidFill>
                <a:latin typeface="Arial"/>
              </a:rPr>
              <a:t>https://www.youtube.com/watch?v=6BoKzLw-dzU</a:t>
            </a:r>
          </a:p>
        </p:txBody>
      </p:sp>
      <p:sp>
        <p:nvSpPr>
          <p:cNvPr id="278" name="PlaceHolder 4"/>
          <p:cNvSpPr/>
          <p:nvPr/>
        </p:nvSpPr>
        <p:spPr>
          <a:xfrm>
            <a:off x="2743560" y="365400"/>
            <a:ext cx="9138240" cy="543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r>
              <a:rPr lang="sl-SI" sz="2400" b="0" strike="noStrike" spc="-1">
                <a:solidFill>
                  <a:schemeClr val="dk1"/>
                </a:solidFill>
                <a:latin typeface="Calibri"/>
              </a:rPr>
              <a:t>Threat and Error Management</a:t>
            </a:r>
            <a:endParaRPr lang="en-US" sz="2400" b="0" strike="noStrike" spc="-1">
              <a:solidFill>
                <a:srgbClr val="000000"/>
              </a:solidFill>
              <a:latin typeface="Arial"/>
            </a:endParaRPr>
          </a:p>
        </p:txBody>
      </p:sp>
      <p:sp>
        <p:nvSpPr>
          <p:cNvPr id="279" name="TextBox 44"/>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Three strikes rule</a:t>
            </a:r>
            <a:endParaRPr lang="en-US" sz="2400" b="0" strike="noStrike" spc="-1">
              <a:solidFill>
                <a:srgbClr val="000000"/>
              </a:solidFill>
              <a:latin typeface="Arial"/>
            </a:endParaRPr>
          </a:p>
        </p:txBody>
      </p:sp>
      <p:sp>
        <p:nvSpPr>
          <p:cNvPr id="281" name="Raven povezovalnik 280"/>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82" name="Pravokotnik 281"/>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800" b="0" strike="noStrike" spc="-1">
              <a:solidFill>
                <a:srgbClr val="000000"/>
              </a:solidFill>
              <a:latin typeface="Arial"/>
            </a:endParaRPr>
          </a:p>
        </p:txBody>
      </p:sp>
      <p:sp>
        <p:nvSpPr>
          <p:cNvPr id="283" name="Pravokotnik 282"/>
          <p:cNvSpPr/>
          <p:nvPr/>
        </p:nvSpPr>
        <p:spPr>
          <a:xfrm>
            <a:off x="2743200" y="1312200"/>
            <a:ext cx="9138240" cy="485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ea typeface="Noto Sans CJK SC"/>
              </a:rPr>
              <a:t>After committing 3 mental errors which by themselves are not big safety concern but cumulatively indicate we’re not mentally fit for safe flying – terminate flight.</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Exp. mental errors:</a:t>
            </a:r>
            <a:endParaRPr lang="en-US" sz="18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forget a step in preflight inspection,</a:t>
            </a:r>
            <a:endParaRPr lang="en-US" sz="18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missunderstand taxi instruction,</a:t>
            </a:r>
            <a:endParaRPr lang="en-US" sz="18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forget cabin door or seat belt,</a:t>
            </a:r>
            <a:endParaRPr lang="en-US" sz="18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calling ATC on wrong frequency,</a:t>
            </a:r>
            <a:endParaRPr lang="en-US" sz="1800" b="0" strike="noStrike" spc="-1">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a:solidFill>
                  <a:srgbClr val="000000"/>
                </a:solidFill>
                <a:latin typeface="Arial"/>
                <a:ea typeface="Noto Sans CJK SC"/>
              </a:rPr>
              <a:t>Etc…</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After strike #2 pilot normally sharpens </a:t>
            </a:r>
            <a:br>
              <a:rPr sz="1800"/>
            </a:br>
            <a:r>
              <a:rPr lang="en-US" sz="1800" b="0" strike="noStrike" spc="-1">
                <a:solidFill>
                  <a:srgbClr val="000000"/>
                </a:solidFill>
                <a:latin typeface="Arial"/>
                <a:ea typeface="Noto Sans CJK SC"/>
              </a:rPr>
              <a:t>up to avoid #3.</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Extend the rule to 3 threats (marginal </a:t>
            </a: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Weather, low recent experience on type, </a:t>
            </a: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werformance, night…) </a:t>
            </a: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ea typeface="Noto Sans CJK SC"/>
              </a:rPr>
              <a:t>Don’t fly if 3 threats.</a:t>
            </a:r>
            <a:endParaRPr lang="en-US" sz="1800" b="0" strike="noStrike" spc="-1">
              <a:solidFill>
                <a:srgbClr val="000000"/>
              </a:solidFill>
              <a:latin typeface="Arial"/>
            </a:endParaRPr>
          </a:p>
        </p:txBody>
      </p:sp>
      <p:pic>
        <p:nvPicPr>
          <p:cNvPr id="284" name="Slika 283"/>
          <p:cNvPicPr/>
          <p:nvPr/>
        </p:nvPicPr>
        <p:blipFill>
          <a:blip r:embed="rId3"/>
          <a:stretch/>
        </p:blipFill>
        <p:spPr>
          <a:xfrm>
            <a:off x="7182360" y="2526840"/>
            <a:ext cx="4475520" cy="3138840"/>
          </a:xfrm>
          <a:prstGeom prst="rect">
            <a:avLst/>
          </a:prstGeom>
          <a:ln w="0">
            <a:noFill/>
          </a:ln>
        </p:spPr>
      </p:pic>
      <p:sp>
        <p:nvSpPr>
          <p:cNvPr id="285" name="Pravokotnik 284"/>
          <p:cNvSpPr/>
          <p:nvPr/>
        </p:nvSpPr>
        <p:spPr>
          <a:xfrm>
            <a:off x="8097840" y="5644800"/>
            <a:ext cx="282528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en-US" sz="800" b="0" strike="noStrike" spc="-1">
                <a:solidFill>
                  <a:srgbClr val="000000"/>
                </a:solidFill>
                <a:latin typeface="Arial"/>
              </a:rPr>
              <a:t>Photo credit: US Airforce, www.airforce.com</a:t>
            </a:r>
          </a:p>
        </p:txBody>
      </p:sp>
      <p:sp>
        <p:nvSpPr>
          <p:cNvPr id="286" name="TextBox 37"/>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How safe is flying</a:t>
            </a:r>
            <a:endParaRPr lang="en-US" sz="2400" b="0" strike="noStrike" spc="-1">
              <a:solidFill>
                <a:srgbClr val="000000"/>
              </a:solidFill>
              <a:latin typeface="Arial"/>
            </a:endParaRPr>
          </a:p>
        </p:txBody>
      </p:sp>
      <p:sp>
        <p:nvSpPr>
          <p:cNvPr id="55" name="Raven povezovalnik 54"/>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56" name="Pravokotnik 55"/>
          <p:cNvSpPr/>
          <p:nvPr/>
        </p:nvSpPr>
        <p:spPr>
          <a:xfrm>
            <a:off x="2743200" y="1371600"/>
            <a:ext cx="9371160" cy="297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1" strike="noStrike" spc="-1" dirty="0">
                <a:solidFill>
                  <a:srgbClr val="000000"/>
                </a:solidFill>
                <a:latin typeface="Arial"/>
              </a:rPr>
              <a:t>Flying vs. Driving</a:t>
            </a: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Driving home is the most dangerous part of flight. Correct?</a:t>
            </a: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Statistics 2000-2009:</a:t>
            </a:r>
          </a:p>
          <a:p>
            <a:pPr>
              <a:lnSpc>
                <a:spcPct val="100000"/>
              </a:lnSpc>
            </a:pPr>
            <a:endParaRPr lang="en-US" sz="1800" b="0" strike="noStrike" spc="-1" dirty="0">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dirty="0">
                <a:solidFill>
                  <a:srgbClr val="000000"/>
                </a:solidFill>
                <a:latin typeface="Arial"/>
              </a:rPr>
              <a:t>GA: 2.32 deaths / 100,000 h flown </a:t>
            </a:r>
            <a:br>
              <a:rPr sz="1800" dirty="0"/>
            </a:br>
            <a:r>
              <a:rPr lang="en-US" sz="1800" b="0" strike="noStrike" spc="-1" dirty="0">
                <a:solidFill>
                  <a:srgbClr val="000000"/>
                </a:solidFill>
                <a:latin typeface="Arial"/>
              </a:rPr>
              <a:t>= </a:t>
            </a:r>
            <a:r>
              <a:rPr lang="en-US" sz="1800" b="1" strike="noStrike" spc="-1" dirty="0">
                <a:solidFill>
                  <a:srgbClr val="000000"/>
                </a:solidFill>
                <a:latin typeface="Arial"/>
              </a:rPr>
              <a:t>15.4</a:t>
            </a:r>
            <a:r>
              <a:rPr lang="en-US" sz="1800" b="0" strike="noStrike" spc="-1" dirty="0">
                <a:solidFill>
                  <a:srgbClr val="000000"/>
                </a:solidFill>
                <a:latin typeface="Arial"/>
              </a:rPr>
              <a:t> / million miles flown (at 150 mph)</a:t>
            </a:r>
          </a:p>
          <a:p>
            <a:pPr>
              <a:lnSpc>
                <a:spcPct val="100000"/>
              </a:lnSpc>
            </a:pPr>
            <a:endParaRPr lang="en-US" sz="1800" b="0" strike="noStrike" spc="-1" dirty="0">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dirty="0">
                <a:solidFill>
                  <a:srgbClr val="000000"/>
                </a:solidFill>
                <a:latin typeface="Arial"/>
                <a:ea typeface="Noto Sans CJK SC"/>
              </a:rPr>
              <a:t>Airline: </a:t>
            </a:r>
            <a:r>
              <a:rPr lang="en-US" sz="1800" b="1" strike="noStrike" spc="-1" dirty="0">
                <a:solidFill>
                  <a:srgbClr val="000000"/>
                </a:solidFill>
                <a:latin typeface="Arial"/>
                <a:ea typeface="Noto Sans CJK SC"/>
              </a:rPr>
              <a:t>0.65</a:t>
            </a:r>
            <a:r>
              <a:rPr lang="en-US" sz="1800" b="0" strike="noStrike" spc="-1" dirty="0">
                <a:solidFill>
                  <a:srgbClr val="000000"/>
                </a:solidFill>
                <a:latin typeface="Arial"/>
                <a:ea typeface="Noto Sans CJK SC"/>
              </a:rPr>
              <a:t> deaths / million miles flown</a:t>
            </a: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dirty="0">
                <a:solidFill>
                  <a:srgbClr val="000000"/>
                </a:solidFill>
                <a:latin typeface="Arial"/>
                <a:ea typeface="Noto Sans CJK SC"/>
              </a:rPr>
              <a:t>Roads: </a:t>
            </a:r>
            <a:r>
              <a:rPr lang="en-US" sz="1800" b="1" strike="noStrike" spc="-1" dirty="0">
                <a:solidFill>
                  <a:srgbClr val="000000"/>
                </a:solidFill>
                <a:latin typeface="Arial"/>
                <a:ea typeface="Noto Sans CJK SC"/>
              </a:rPr>
              <a:t>1.41</a:t>
            </a:r>
            <a:r>
              <a:rPr lang="en-US" sz="1800" b="0" strike="noStrike" spc="-1" dirty="0">
                <a:solidFill>
                  <a:srgbClr val="000000"/>
                </a:solidFill>
                <a:latin typeface="Arial"/>
                <a:ea typeface="Noto Sans CJK SC"/>
              </a:rPr>
              <a:t> deaths per million miles driven</a:t>
            </a:r>
            <a:endParaRPr lang="en-US" sz="1800" b="0" strike="noStrike" spc="-1" dirty="0">
              <a:solidFill>
                <a:srgbClr val="000000"/>
              </a:solidFill>
              <a:latin typeface="Arial"/>
            </a:endParaRPr>
          </a:p>
        </p:txBody>
      </p:sp>
      <p:pic>
        <p:nvPicPr>
          <p:cNvPr id="57" name="Slika 56"/>
          <p:cNvPicPr/>
          <p:nvPr/>
        </p:nvPicPr>
        <p:blipFill>
          <a:blip r:embed="rId3"/>
          <a:stretch/>
        </p:blipFill>
        <p:spPr>
          <a:xfrm>
            <a:off x="7824960" y="3526200"/>
            <a:ext cx="3902400" cy="2871720"/>
          </a:xfrm>
          <a:prstGeom prst="rect">
            <a:avLst/>
          </a:prstGeom>
          <a:ln w="0">
            <a:noFill/>
          </a:ln>
        </p:spPr>
      </p:pic>
      <p:sp>
        <p:nvSpPr>
          <p:cNvPr id="58" name="TextBox 40"/>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87"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Other risks at training</a:t>
            </a:r>
            <a:endParaRPr lang="en-US" sz="2400" b="0" strike="noStrike" spc="-1">
              <a:solidFill>
                <a:srgbClr val="000000"/>
              </a:solidFill>
              <a:latin typeface="Arial"/>
            </a:endParaRPr>
          </a:p>
        </p:txBody>
      </p:sp>
      <p:sp>
        <p:nvSpPr>
          <p:cNvPr id="288" name="Raven povezovalnik 287"/>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89" name="Pravokotnik 288"/>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1" strike="noStrike" spc="-1">
                <a:solidFill>
                  <a:srgbClr val="000000"/>
                </a:solidFill>
                <a:latin typeface="Arial"/>
              </a:rPr>
              <a:t>FI’s fatigue, lack of concentration, rush</a:t>
            </a:r>
            <a:r>
              <a:rPr lang="en-US" sz="1800" b="0" strike="noStrike" spc="-1">
                <a:solidFill>
                  <a:srgbClr val="000000"/>
                </a:solidFill>
                <a:latin typeface="Arial"/>
              </a:rPr>
              <a:t> </a:t>
            </a:r>
          </a:p>
          <a:p>
            <a:pPr>
              <a:lnSpc>
                <a:spcPct val="100000"/>
              </a:lnSpc>
            </a:pPr>
            <a:r>
              <a:rPr lang="en-US" sz="1800" b="0" strike="noStrike" spc="-1">
                <a:solidFill>
                  <a:srgbClr val="000000"/>
                </a:solidFill>
                <a:latin typeface="Arial"/>
              </a:rPr>
              <a:t>FIs in aeroclubs are volunteers, performing training operations before/between/after primary jobs.</a:t>
            </a:r>
          </a:p>
        </p:txBody>
      </p:sp>
      <p:sp>
        <p:nvSpPr>
          <p:cNvPr id="290" name="Pravokotnik 289"/>
          <p:cNvSpPr/>
          <p:nvPr/>
        </p:nvSpPr>
        <p:spPr>
          <a:xfrm>
            <a:off x="2743200" y="2811600"/>
            <a:ext cx="457092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Countermeasures: </a:t>
            </a:r>
          </a:p>
          <a:p>
            <a:pPr>
              <a:lnSpc>
                <a:spcPct val="100000"/>
              </a:lnSpc>
            </a:pPr>
            <a:r>
              <a:rPr lang="en-US" sz="1800" b="0" strike="noStrike" spc="-1">
                <a:solidFill>
                  <a:srgbClr val="000000"/>
                </a:solidFill>
                <a:latin typeface="Arial"/>
              </a:rPr>
              <a:t>FIs are informed of the hazard and the need of adequate rest, hydration and to plan activities with enough time margin. </a:t>
            </a:r>
          </a:p>
          <a:p>
            <a:pPr>
              <a:lnSpc>
                <a:spcPct val="100000"/>
              </a:lnSpc>
            </a:pPr>
            <a:r>
              <a:rPr lang="en-US" sz="1800" b="0" strike="noStrike" spc="-1">
                <a:solidFill>
                  <a:srgbClr val="000000"/>
                </a:solidFill>
                <a:latin typeface="Arial"/>
              </a:rPr>
              <a:t>Strict use of checklists for all training operations and implementation of new checklists for gliders.</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pic>
        <p:nvPicPr>
          <p:cNvPr id="291" name="Slika 290"/>
          <p:cNvPicPr/>
          <p:nvPr/>
        </p:nvPicPr>
        <p:blipFill>
          <a:blip r:embed="rId3"/>
          <a:stretch/>
        </p:blipFill>
        <p:spPr>
          <a:xfrm>
            <a:off x="7595280" y="2683800"/>
            <a:ext cx="4122720" cy="3520800"/>
          </a:xfrm>
          <a:prstGeom prst="rect">
            <a:avLst/>
          </a:prstGeom>
          <a:ln w="0">
            <a:noFill/>
          </a:ln>
        </p:spPr>
      </p:pic>
      <p:sp>
        <p:nvSpPr>
          <p:cNvPr id="292" name="TextBox 31"/>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93"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Other risks at training</a:t>
            </a:r>
            <a:endParaRPr lang="en-US" sz="2400" b="0" strike="noStrike" spc="-1">
              <a:solidFill>
                <a:srgbClr val="000000"/>
              </a:solidFill>
              <a:latin typeface="Arial"/>
            </a:endParaRPr>
          </a:p>
        </p:txBody>
      </p:sp>
      <p:sp>
        <p:nvSpPr>
          <p:cNvPr id="294" name="Raven povezovalnik 293"/>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295" name="Pravokotnik 294"/>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1" strike="noStrike" spc="-1">
                <a:solidFill>
                  <a:srgbClr val="000000"/>
                </a:solidFill>
                <a:latin typeface="Arial"/>
              </a:rPr>
              <a:t>Use of unsuitable runways</a:t>
            </a: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Besides LJMB, operations are being performed on surrounding grass airfields. Especially during spring months the surface conditions can be unpredictable.</a:t>
            </a:r>
          </a:p>
        </p:txBody>
      </p:sp>
      <p:pic>
        <p:nvPicPr>
          <p:cNvPr id="296" name="Slika 295"/>
          <p:cNvPicPr/>
          <p:nvPr/>
        </p:nvPicPr>
        <p:blipFill>
          <a:blip r:embed="rId3"/>
          <a:stretch/>
        </p:blipFill>
        <p:spPr>
          <a:xfrm>
            <a:off x="7501320" y="2688480"/>
            <a:ext cx="4156200" cy="3482640"/>
          </a:xfrm>
          <a:prstGeom prst="rect">
            <a:avLst/>
          </a:prstGeom>
          <a:ln w="0">
            <a:noFill/>
          </a:ln>
        </p:spPr>
      </p:pic>
      <p:sp>
        <p:nvSpPr>
          <p:cNvPr id="297" name="Pravokotnik 296"/>
          <p:cNvSpPr/>
          <p:nvPr/>
        </p:nvSpPr>
        <p:spPr>
          <a:xfrm>
            <a:off x="2743200" y="2811600"/>
            <a:ext cx="457092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a:solidFill>
                  <a:srgbClr val="000000"/>
                </a:solidFill>
                <a:latin typeface="Arial"/>
              </a:rPr>
              <a:t>Countermeasures: </a:t>
            </a:r>
          </a:p>
          <a:p>
            <a:pPr>
              <a:lnSpc>
                <a:spcPct val="100000"/>
              </a:lnSpc>
            </a:pPr>
            <a:r>
              <a:rPr lang="en-US" sz="1800" b="0" strike="noStrike" spc="-1">
                <a:solidFill>
                  <a:srgbClr val="000000"/>
                </a:solidFill>
                <a:latin typeface="Arial"/>
              </a:rPr>
              <a:t>FIs have to acquire the runway conditions by getting in contact with given airfield operators or by any other adequate means. In case of insufficient information is being held, operations on such airfields are to be avoided.</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sp>
        <p:nvSpPr>
          <p:cNvPr id="298" name="TextBox 45"/>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99"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Other risks at training</a:t>
            </a:r>
            <a:endParaRPr lang="en-US" sz="2400" b="0" strike="noStrike" spc="-1">
              <a:solidFill>
                <a:srgbClr val="000000"/>
              </a:solidFill>
              <a:latin typeface="Arial"/>
            </a:endParaRPr>
          </a:p>
        </p:txBody>
      </p:sp>
      <p:sp>
        <p:nvSpPr>
          <p:cNvPr id="300" name="Raven povezovalnik 299"/>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301" name="Pravokotnik 300"/>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1" strike="noStrike" spc="-1">
                <a:solidFill>
                  <a:srgbClr val="000000"/>
                </a:solidFill>
                <a:latin typeface="Arial"/>
              </a:rPr>
              <a:t>Birdstrikes</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07.08.2021 C152 S5-DMI Birdstrike</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23.09.2021 C152 S5-DMI Birdstrike – ATO operation</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26.06.2022 PA18 S5-DBV Birdstrike during aerotow</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05.07.2023 C152 S5-DMG Birdstrike – ATO operation</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15.08.2023 AC11 S5-DRM Birdstrike</a:t>
            </a:r>
          </a:p>
          <a:p>
            <a:pPr>
              <a:lnSpc>
                <a:spcPct val="100000"/>
              </a:lnSpc>
            </a:pPr>
            <a:endParaRPr lang="en-US" sz="1800" b="0" strike="noStrike" spc="-1">
              <a:solidFill>
                <a:srgbClr val="000000"/>
              </a:solidFill>
              <a:latin typeface="Arial"/>
            </a:endParaRPr>
          </a:p>
          <a:p>
            <a:pPr>
              <a:lnSpc>
                <a:spcPct val="100000"/>
              </a:lnSpc>
            </a:pPr>
            <a:r>
              <a:rPr lang="en-US" sz="1800" b="0" strike="noStrike" spc="-1">
                <a:solidFill>
                  <a:srgbClr val="000000"/>
                </a:solidFill>
                <a:latin typeface="Arial"/>
              </a:rPr>
              <a:t>25.09.2023 C152 S5-DMG Birdstrike causing damage to cowling – ATO operation</a:t>
            </a: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sp>
        <p:nvSpPr>
          <p:cNvPr id="302" name="TextBox 29"/>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3" name="Slika 302"/>
          <p:cNvPicPr/>
          <p:nvPr/>
        </p:nvPicPr>
        <p:blipFill>
          <a:blip r:embed="rId3"/>
          <a:stretch/>
        </p:blipFill>
        <p:spPr>
          <a:xfrm>
            <a:off x="7326000" y="3540240"/>
            <a:ext cx="4112280" cy="3086640"/>
          </a:xfrm>
          <a:prstGeom prst="rect">
            <a:avLst/>
          </a:prstGeom>
          <a:ln w="0">
            <a:noFill/>
          </a:ln>
        </p:spPr>
      </p:pic>
      <p:pic>
        <p:nvPicPr>
          <p:cNvPr id="304" name="Slika 303"/>
          <p:cNvPicPr/>
          <p:nvPr/>
        </p:nvPicPr>
        <p:blipFill>
          <a:blip r:embed="rId4"/>
          <a:stretch/>
        </p:blipFill>
        <p:spPr>
          <a:xfrm>
            <a:off x="2982600" y="3540240"/>
            <a:ext cx="4112280" cy="3086640"/>
          </a:xfrm>
          <a:prstGeom prst="rect">
            <a:avLst/>
          </a:prstGeom>
          <a:ln w="0">
            <a:noFill/>
          </a:ln>
        </p:spPr>
      </p:pic>
      <p:pic>
        <p:nvPicPr>
          <p:cNvPr id="305" name="Slika 304"/>
          <p:cNvPicPr/>
          <p:nvPr/>
        </p:nvPicPr>
        <p:blipFill>
          <a:blip r:embed="rId5"/>
          <a:stretch/>
        </p:blipFill>
        <p:spPr>
          <a:xfrm>
            <a:off x="2982600" y="339840"/>
            <a:ext cx="4112280" cy="3086640"/>
          </a:xfrm>
          <a:prstGeom prst="rect">
            <a:avLst/>
          </a:prstGeom>
          <a:ln w="0">
            <a:noFill/>
          </a:ln>
        </p:spPr>
      </p:pic>
      <p:pic>
        <p:nvPicPr>
          <p:cNvPr id="306" name="Slika 305"/>
          <p:cNvPicPr/>
          <p:nvPr/>
        </p:nvPicPr>
        <p:blipFill>
          <a:blip r:embed="rId6"/>
          <a:stretch/>
        </p:blipFill>
        <p:spPr>
          <a:xfrm>
            <a:off x="7326000" y="339840"/>
            <a:ext cx="4112280" cy="3086640"/>
          </a:xfrm>
          <a:prstGeom prst="rect">
            <a:avLst/>
          </a:prstGeom>
          <a:ln w="0">
            <a:noFill/>
          </a:ln>
        </p:spPr>
      </p:pic>
      <p:sp>
        <p:nvSpPr>
          <p:cNvPr id="307" name="TextBox 32"/>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8" name="Slika 307"/>
          <p:cNvPicPr/>
          <p:nvPr/>
        </p:nvPicPr>
        <p:blipFill>
          <a:blip r:embed="rId3"/>
          <a:stretch/>
        </p:blipFill>
        <p:spPr>
          <a:xfrm>
            <a:off x="7326000" y="3540240"/>
            <a:ext cx="4112280" cy="3086640"/>
          </a:xfrm>
          <a:prstGeom prst="rect">
            <a:avLst/>
          </a:prstGeom>
          <a:ln w="0">
            <a:noFill/>
          </a:ln>
        </p:spPr>
      </p:pic>
      <p:pic>
        <p:nvPicPr>
          <p:cNvPr id="309" name="Slika 308"/>
          <p:cNvPicPr/>
          <p:nvPr/>
        </p:nvPicPr>
        <p:blipFill>
          <a:blip r:embed="rId4"/>
          <a:stretch/>
        </p:blipFill>
        <p:spPr>
          <a:xfrm>
            <a:off x="2982600" y="3540240"/>
            <a:ext cx="4112280" cy="3086640"/>
          </a:xfrm>
          <a:prstGeom prst="rect">
            <a:avLst/>
          </a:prstGeom>
          <a:ln w="0">
            <a:noFill/>
          </a:ln>
        </p:spPr>
      </p:pic>
      <p:pic>
        <p:nvPicPr>
          <p:cNvPr id="310" name="Slika 309"/>
          <p:cNvPicPr/>
          <p:nvPr/>
        </p:nvPicPr>
        <p:blipFill>
          <a:blip r:embed="rId5"/>
          <a:stretch/>
        </p:blipFill>
        <p:spPr>
          <a:xfrm>
            <a:off x="2982600" y="339840"/>
            <a:ext cx="4112280" cy="3086640"/>
          </a:xfrm>
          <a:prstGeom prst="rect">
            <a:avLst/>
          </a:prstGeom>
          <a:ln w="0">
            <a:noFill/>
          </a:ln>
        </p:spPr>
      </p:pic>
      <p:pic>
        <p:nvPicPr>
          <p:cNvPr id="311" name="Slika 310"/>
          <p:cNvPicPr/>
          <p:nvPr/>
        </p:nvPicPr>
        <p:blipFill>
          <a:blip r:embed="rId6"/>
          <a:stretch/>
        </p:blipFill>
        <p:spPr>
          <a:xfrm>
            <a:off x="7326000" y="339840"/>
            <a:ext cx="4112280" cy="3086640"/>
          </a:xfrm>
          <a:prstGeom prst="rect">
            <a:avLst/>
          </a:prstGeom>
          <a:ln w="0">
            <a:noFill/>
          </a:ln>
        </p:spPr>
      </p:pic>
      <p:sp>
        <p:nvSpPr>
          <p:cNvPr id="312" name="TextBox 33"/>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13"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Other risks at training</a:t>
            </a:r>
            <a:endParaRPr lang="en-US" sz="2400" b="0" strike="noStrike" spc="-1">
              <a:solidFill>
                <a:srgbClr val="000000"/>
              </a:solidFill>
              <a:latin typeface="Arial"/>
            </a:endParaRPr>
          </a:p>
        </p:txBody>
      </p:sp>
      <p:sp>
        <p:nvSpPr>
          <p:cNvPr id="314" name="Raven povezovalnik 313"/>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315" name="Pravokotnik 314"/>
          <p:cNvSpPr/>
          <p:nvPr/>
        </p:nvSpPr>
        <p:spPr>
          <a:xfrm>
            <a:off x="2743200" y="1371600"/>
            <a:ext cx="9138240" cy="525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1" strike="noStrike" spc="-1" dirty="0">
                <a:solidFill>
                  <a:srgbClr val="000000"/>
                </a:solidFill>
                <a:latin typeface="Arial"/>
              </a:rPr>
              <a:t>Laser attack</a:t>
            </a: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rPr>
              <a:t>https://www.youtube.com/watch?v=QqcoQk6sO8A</a:t>
            </a:r>
          </a:p>
        </p:txBody>
      </p:sp>
      <p:pic>
        <p:nvPicPr>
          <p:cNvPr id="316" name="Slika 315"/>
          <p:cNvPicPr/>
          <p:nvPr/>
        </p:nvPicPr>
        <p:blipFill>
          <a:blip r:embed="rId3"/>
          <a:stretch/>
        </p:blipFill>
        <p:spPr>
          <a:xfrm>
            <a:off x="3429000" y="2004840"/>
            <a:ext cx="7084080" cy="3956760"/>
          </a:xfrm>
          <a:prstGeom prst="rect">
            <a:avLst/>
          </a:prstGeom>
          <a:ln w="0">
            <a:noFill/>
          </a:ln>
        </p:spPr>
      </p:pic>
      <p:sp>
        <p:nvSpPr>
          <p:cNvPr id="317" name="TextBox 34"/>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000000"/>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How safe is flying</a:t>
            </a:r>
            <a:endParaRPr lang="en-US" sz="2400" b="0" strike="noStrike" spc="-1">
              <a:solidFill>
                <a:srgbClr val="000000"/>
              </a:solidFill>
              <a:latin typeface="Arial"/>
            </a:endParaRPr>
          </a:p>
        </p:txBody>
      </p:sp>
      <p:sp>
        <p:nvSpPr>
          <p:cNvPr id="60" name="Raven povezovalnik 59"/>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sp>
        <p:nvSpPr>
          <p:cNvPr id="61" name="Pravokotnik 60"/>
          <p:cNvSpPr/>
          <p:nvPr/>
        </p:nvSpPr>
        <p:spPr>
          <a:xfrm>
            <a:off x="2743200" y="1371600"/>
            <a:ext cx="9371160" cy="274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800" b="0" strike="noStrike" spc="-1" dirty="0">
                <a:solidFill>
                  <a:srgbClr val="000000"/>
                </a:solidFill>
                <a:latin typeface="Arial"/>
              </a:rPr>
              <a:t>General aviation vs. Airline flying</a:t>
            </a:r>
          </a:p>
          <a:p>
            <a:pPr>
              <a:lnSpc>
                <a:spcPct val="100000"/>
              </a:lnSpc>
            </a:pPr>
            <a:endParaRPr lang="en-US" sz="1800" b="0" strike="noStrike" spc="-1" dirty="0">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dirty="0">
                <a:solidFill>
                  <a:srgbClr val="000000"/>
                </a:solidFill>
                <a:latin typeface="Arial"/>
              </a:rPr>
              <a:t>More takeoffs and landings per flight</a:t>
            </a:r>
          </a:p>
          <a:p>
            <a:pPr>
              <a:lnSpc>
                <a:spcPct val="100000"/>
              </a:lnSpc>
            </a:pPr>
            <a:endParaRPr lang="en-US" sz="1800" b="0" strike="noStrike" spc="-1" dirty="0">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dirty="0">
                <a:solidFill>
                  <a:srgbClr val="000000"/>
                </a:solidFill>
                <a:latin typeface="Arial"/>
              </a:rPr>
              <a:t>Higher variety of airports (shorter, narrower, worse </a:t>
            </a:r>
            <a:r>
              <a:rPr lang="en-US" sz="1800" b="0" strike="noStrike" spc="-1" dirty="0" err="1">
                <a:solidFill>
                  <a:srgbClr val="000000"/>
                </a:solidFill>
                <a:latin typeface="Arial"/>
              </a:rPr>
              <a:t>equipt</a:t>
            </a:r>
            <a:r>
              <a:rPr lang="en-US" sz="1800" b="0" strike="noStrike" spc="-1" dirty="0">
                <a:solidFill>
                  <a:srgbClr val="000000"/>
                </a:solidFill>
                <a:latin typeface="Arial"/>
              </a:rPr>
              <a:t>)</a:t>
            </a:r>
          </a:p>
          <a:p>
            <a:pPr>
              <a:lnSpc>
                <a:spcPct val="100000"/>
              </a:lnSpc>
            </a:pPr>
            <a:endParaRPr lang="en-US" sz="1800" b="0" strike="noStrike" spc="-1" dirty="0">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dirty="0">
                <a:solidFill>
                  <a:srgbClr val="000000"/>
                </a:solidFill>
                <a:latin typeface="Arial"/>
              </a:rPr>
              <a:t>Nature of operation: crop dusting, SAR, </a:t>
            </a:r>
            <a:br>
              <a:rPr sz="1800" dirty="0"/>
            </a:br>
            <a:r>
              <a:rPr lang="en-US" sz="1800" b="0" strike="noStrike" spc="-1" dirty="0">
                <a:solidFill>
                  <a:srgbClr val="000000"/>
                </a:solidFill>
                <a:latin typeface="Arial"/>
              </a:rPr>
              <a:t>cloud seeding, para</a:t>
            </a:r>
            <a:r>
              <a:rPr lang="sl-SI" sz="1800" b="0" strike="noStrike" spc="-1" dirty="0">
                <a:solidFill>
                  <a:srgbClr val="000000"/>
                </a:solidFill>
                <a:latin typeface="Arial"/>
              </a:rPr>
              <a:t>c</a:t>
            </a:r>
            <a:r>
              <a:rPr lang="en-US" sz="1800" b="0" strike="noStrike" spc="-1" dirty="0" err="1">
                <a:solidFill>
                  <a:srgbClr val="000000"/>
                </a:solidFill>
                <a:latin typeface="Arial"/>
              </a:rPr>
              <a:t>hute</a:t>
            </a:r>
            <a:r>
              <a:rPr lang="en-US" sz="1800" b="0" strike="noStrike" spc="-1" dirty="0">
                <a:solidFill>
                  <a:srgbClr val="000000"/>
                </a:solidFill>
                <a:latin typeface="Arial"/>
              </a:rPr>
              <a:t> drop…</a:t>
            </a:r>
          </a:p>
          <a:p>
            <a:pPr>
              <a:lnSpc>
                <a:spcPct val="100000"/>
              </a:lnSpc>
            </a:pPr>
            <a:endParaRPr lang="en-US" sz="1800" b="0" strike="noStrike" spc="-1" dirty="0">
              <a:solidFill>
                <a:srgbClr val="000000"/>
              </a:solidFill>
              <a:latin typeface="Arial"/>
            </a:endParaRPr>
          </a:p>
          <a:p>
            <a:pPr marL="216000" indent="-216000">
              <a:lnSpc>
                <a:spcPct val="100000"/>
              </a:lnSpc>
              <a:buClr>
                <a:srgbClr val="000000"/>
              </a:buClr>
              <a:buSzPct val="50000"/>
              <a:buFont typeface="Wingdings" charset="2"/>
              <a:buChar char=""/>
            </a:pPr>
            <a:r>
              <a:rPr lang="en-US" sz="1800" b="0" strike="noStrike" spc="-1" dirty="0">
                <a:solidFill>
                  <a:srgbClr val="000000"/>
                </a:solidFill>
                <a:latin typeface="Arial"/>
              </a:rPr>
              <a:t>Inexperience (although it </a:t>
            </a:r>
            <a:br>
              <a:rPr sz="1800" dirty="0"/>
            </a:br>
            <a:r>
              <a:rPr lang="en-US" sz="1800" b="0" strike="noStrike" spc="-1" dirty="0">
                <a:solidFill>
                  <a:srgbClr val="000000"/>
                </a:solidFill>
                <a:latin typeface="Arial"/>
              </a:rPr>
              <a:t>includes professionals)</a:t>
            </a: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p:txBody>
      </p:sp>
      <p:pic>
        <p:nvPicPr>
          <p:cNvPr id="62" name="Slika 61"/>
          <p:cNvPicPr/>
          <p:nvPr/>
        </p:nvPicPr>
        <p:blipFill>
          <a:blip r:embed="rId3"/>
          <a:stretch/>
        </p:blipFill>
        <p:spPr>
          <a:xfrm>
            <a:off x="7315200" y="2971800"/>
            <a:ext cx="4570560" cy="3802320"/>
          </a:xfrm>
          <a:prstGeom prst="rect">
            <a:avLst/>
          </a:prstGeom>
          <a:ln w="0">
            <a:noFill/>
          </a:ln>
        </p:spPr>
      </p:pic>
      <p:sp>
        <p:nvSpPr>
          <p:cNvPr id="63" name="Pravokotnik 62"/>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Image: https://medium.com/faa/rise-to-the-top-aae3c611ca48</a:t>
            </a:r>
          </a:p>
        </p:txBody>
      </p:sp>
      <p:sp>
        <p:nvSpPr>
          <p:cNvPr id="64" name="TextBox 41"/>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Training accidents &amp; fatalities - Airplanes</a:t>
            </a:r>
            <a:endParaRPr lang="en-US" sz="2400" b="0" strike="noStrike" spc="-1">
              <a:solidFill>
                <a:srgbClr val="000000"/>
              </a:solidFill>
              <a:latin typeface="Arial"/>
            </a:endParaRPr>
          </a:p>
        </p:txBody>
      </p:sp>
      <p:sp>
        <p:nvSpPr>
          <p:cNvPr id="66" name="Raven povezovalnik 65"/>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67" name="Slika 66"/>
          <p:cNvPicPr/>
          <p:nvPr/>
        </p:nvPicPr>
        <p:blipFill>
          <a:blip r:embed="rId3"/>
          <a:stretch/>
        </p:blipFill>
        <p:spPr>
          <a:xfrm>
            <a:off x="3200400" y="1332360"/>
            <a:ext cx="8225280" cy="2626200"/>
          </a:xfrm>
          <a:prstGeom prst="rect">
            <a:avLst/>
          </a:prstGeom>
          <a:ln w="0">
            <a:noFill/>
          </a:ln>
        </p:spPr>
      </p:pic>
      <p:pic>
        <p:nvPicPr>
          <p:cNvPr id="68" name="Slika 67"/>
          <p:cNvPicPr/>
          <p:nvPr/>
        </p:nvPicPr>
        <p:blipFill>
          <a:blip r:embed="rId4"/>
          <a:stretch/>
        </p:blipFill>
        <p:spPr>
          <a:xfrm>
            <a:off x="3200400" y="3962880"/>
            <a:ext cx="8225280" cy="2626200"/>
          </a:xfrm>
          <a:prstGeom prst="rect">
            <a:avLst/>
          </a:prstGeom>
          <a:ln w="0">
            <a:noFill/>
          </a:ln>
        </p:spPr>
      </p:pic>
      <p:sp>
        <p:nvSpPr>
          <p:cNvPr id="69" name="Pravokotnik 68"/>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https://aviation-safety.net/wikibase/</a:t>
            </a:r>
          </a:p>
        </p:txBody>
      </p:sp>
      <p:sp>
        <p:nvSpPr>
          <p:cNvPr id="70" name="TextBox 39"/>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Training accidents &amp; fatalities - Airplanes</a:t>
            </a:r>
            <a:endParaRPr lang="en-US" sz="2400" b="0" strike="noStrike" spc="-1">
              <a:solidFill>
                <a:srgbClr val="000000"/>
              </a:solidFill>
              <a:latin typeface="Arial"/>
            </a:endParaRPr>
          </a:p>
        </p:txBody>
      </p:sp>
      <p:sp>
        <p:nvSpPr>
          <p:cNvPr id="72" name="Raven povezovalnik 71"/>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73" name="Slika 72"/>
          <p:cNvPicPr/>
          <p:nvPr/>
        </p:nvPicPr>
        <p:blipFill>
          <a:blip r:embed="rId3"/>
          <a:stretch/>
        </p:blipFill>
        <p:spPr>
          <a:xfrm>
            <a:off x="3200400" y="1332360"/>
            <a:ext cx="4110480" cy="2626200"/>
          </a:xfrm>
          <a:prstGeom prst="rect">
            <a:avLst/>
          </a:prstGeom>
          <a:ln w="0">
            <a:noFill/>
          </a:ln>
        </p:spPr>
      </p:pic>
      <p:pic>
        <p:nvPicPr>
          <p:cNvPr id="74" name="Slika 73"/>
          <p:cNvPicPr/>
          <p:nvPr/>
        </p:nvPicPr>
        <p:blipFill>
          <a:blip r:embed="rId4"/>
          <a:stretch/>
        </p:blipFill>
        <p:spPr>
          <a:xfrm>
            <a:off x="3200400" y="3962880"/>
            <a:ext cx="8225280" cy="2626200"/>
          </a:xfrm>
          <a:prstGeom prst="rect">
            <a:avLst/>
          </a:prstGeom>
          <a:ln w="0">
            <a:noFill/>
          </a:ln>
        </p:spPr>
      </p:pic>
      <p:pic>
        <p:nvPicPr>
          <p:cNvPr id="75" name="Slika 74"/>
          <p:cNvPicPr/>
          <p:nvPr/>
        </p:nvPicPr>
        <p:blipFill>
          <a:blip r:embed="rId5"/>
          <a:stretch/>
        </p:blipFill>
        <p:spPr>
          <a:xfrm>
            <a:off x="7315200" y="1332720"/>
            <a:ext cx="4110480" cy="2626200"/>
          </a:xfrm>
          <a:prstGeom prst="rect">
            <a:avLst/>
          </a:prstGeom>
          <a:ln w="0">
            <a:noFill/>
          </a:ln>
        </p:spPr>
      </p:pic>
      <p:sp>
        <p:nvSpPr>
          <p:cNvPr id="76" name="Pravokotnik 75"/>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https://aviation-safety.net/wikibase/</a:t>
            </a:r>
          </a:p>
        </p:txBody>
      </p:sp>
      <p:sp>
        <p:nvSpPr>
          <p:cNvPr id="77" name="TextBox 2"/>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Training accidents &amp; fatalities - Sailplanes</a:t>
            </a:r>
            <a:endParaRPr lang="en-US" sz="2400" b="0" strike="noStrike" spc="-1">
              <a:solidFill>
                <a:srgbClr val="000000"/>
              </a:solidFill>
              <a:latin typeface="Arial"/>
            </a:endParaRPr>
          </a:p>
        </p:txBody>
      </p:sp>
      <p:sp>
        <p:nvSpPr>
          <p:cNvPr id="79" name="Raven povezovalnik 78"/>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80" name="Slika 79"/>
          <p:cNvPicPr/>
          <p:nvPr/>
        </p:nvPicPr>
        <p:blipFill>
          <a:blip r:embed="rId3"/>
          <a:stretch/>
        </p:blipFill>
        <p:spPr>
          <a:xfrm>
            <a:off x="3200400" y="1332360"/>
            <a:ext cx="8225280" cy="2626200"/>
          </a:xfrm>
          <a:prstGeom prst="rect">
            <a:avLst/>
          </a:prstGeom>
          <a:ln w="0">
            <a:noFill/>
          </a:ln>
        </p:spPr>
      </p:pic>
      <p:pic>
        <p:nvPicPr>
          <p:cNvPr id="81" name="Slika 80"/>
          <p:cNvPicPr/>
          <p:nvPr/>
        </p:nvPicPr>
        <p:blipFill>
          <a:blip r:embed="rId4"/>
          <a:stretch/>
        </p:blipFill>
        <p:spPr>
          <a:xfrm>
            <a:off x="3200400" y="3962880"/>
            <a:ext cx="8225280" cy="2626200"/>
          </a:xfrm>
          <a:prstGeom prst="rect">
            <a:avLst/>
          </a:prstGeom>
          <a:ln w="0">
            <a:noFill/>
          </a:ln>
        </p:spPr>
      </p:pic>
      <p:sp>
        <p:nvSpPr>
          <p:cNvPr id="82" name="Pravokotnik 81"/>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https://aviation-safety.net/wikibase/</a:t>
            </a:r>
          </a:p>
        </p:txBody>
      </p:sp>
      <p:sp>
        <p:nvSpPr>
          <p:cNvPr id="83" name="TextBox 5"/>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2743200" y="365040"/>
            <a:ext cx="9138240" cy="543600"/>
          </a:xfrm>
          <a:prstGeom prst="rect">
            <a:avLst/>
          </a:prstGeom>
          <a:noFill/>
          <a:ln w="0">
            <a:noFill/>
          </a:ln>
        </p:spPr>
        <p:txBody>
          <a:bodyPr lIns="0" tIns="0" rIns="0" bIns="0" anchor="ctr">
            <a:noAutofit/>
          </a:bodyPr>
          <a:lstStyle/>
          <a:p>
            <a:pPr indent="0" algn="ctr">
              <a:lnSpc>
                <a:spcPct val="100000"/>
              </a:lnSpc>
              <a:buNone/>
              <a:tabLst>
                <a:tab pos="0" algn="l"/>
              </a:tabLst>
            </a:pPr>
            <a:r>
              <a:rPr lang="sl-SI" sz="2400" b="0" strike="noStrike" spc="-1">
                <a:solidFill>
                  <a:schemeClr val="dk1"/>
                </a:solidFill>
                <a:latin typeface="Calibri"/>
              </a:rPr>
              <a:t>2023 – Training accidents &amp; fatalities - Sailplanes</a:t>
            </a:r>
            <a:endParaRPr lang="en-US" sz="2400" b="0" strike="noStrike" spc="-1">
              <a:solidFill>
                <a:srgbClr val="000000"/>
              </a:solidFill>
              <a:latin typeface="Arial"/>
            </a:endParaRPr>
          </a:p>
        </p:txBody>
      </p:sp>
      <p:sp>
        <p:nvSpPr>
          <p:cNvPr id="85" name="Raven povezovalnik 84"/>
          <p:cNvSpPr/>
          <p:nvPr/>
        </p:nvSpPr>
        <p:spPr>
          <a:xfrm>
            <a:off x="2743200" y="1143000"/>
            <a:ext cx="9144000" cy="360"/>
          </a:xfrm>
          <a:prstGeom prst="line">
            <a:avLst/>
          </a:prstGeom>
          <a:ln w="0">
            <a:solidFill>
              <a:srgbClr val="666666"/>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000000"/>
              </a:solidFill>
              <a:latin typeface="Arial"/>
            </a:endParaRPr>
          </a:p>
        </p:txBody>
      </p:sp>
      <p:pic>
        <p:nvPicPr>
          <p:cNvPr id="86" name="Slika 85"/>
          <p:cNvPicPr/>
          <p:nvPr/>
        </p:nvPicPr>
        <p:blipFill>
          <a:blip r:embed="rId3"/>
          <a:stretch/>
        </p:blipFill>
        <p:spPr>
          <a:xfrm>
            <a:off x="3200400" y="1332360"/>
            <a:ext cx="4110480" cy="2626200"/>
          </a:xfrm>
          <a:prstGeom prst="rect">
            <a:avLst/>
          </a:prstGeom>
          <a:ln w="0">
            <a:noFill/>
          </a:ln>
        </p:spPr>
      </p:pic>
      <p:pic>
        <p:nvPicPr>
          <p:cNvPr id="87" name="Slika 86"/>
          <p:cNvPicPr/>
          <p:nvPr/>
        </p:nvPicPr>
        <p:blipFill>
          <a:blip r:embed="rId4"/>
          <a:stretch/>
        </p:blipFill>
        <p:spPr>
          <a:xfrm>
            <a:off x="3200400" y="3962880"/>
            <a:ext cx="8225280" cy="2626200"/>
          </a:xfrm>
          <a:prstGeom prst="rect">
            <a:avLst/>
          </a:prstGeom>
          <a:ln w="0">
            <a:noFill/>
          </a:ln>
        </p:spPr>
      </p:pic>
      <p:pic>
        <p:nvPicPr>
          <p:cNvPr id="88" name="Slika 87"/>
          <p:cNvPicPr/>
          <p:nvPr/>
        </p:nvPicPr>
        <p:blipFill>
          <a:blip r:embed="rId5"/>
          <a:stretch/>
        </p:blipFill>
        <p:spPr>
          <a:xfrm>
            <a:off x="7315200" y="1332720"/>
            <a:ext cx="4110480" cy="2626200"/>
          </a:xfrm>
          <a:prstGeom prst="rect">
            <a:avLst/>
          </a:prstGeom>
          <a:ln w="0">
            <a:noFill/>
          </a:ln>
        </p:spPr>
      </p:pic>
      <p:sp>
        <p:nvSpPr>
          <p:cNvPr id="89" name="Pravokotnik 88"/>
          <p:cNvSpPr/>
          <p:nvPr/>
        </p:nvSpPr>
        <p:spPr>
          <a:xfrm>
            <a:off x="2865600" y="6640200"/>
            <a:ext cx="9138240" cy="22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1000" b="0" strike="noStrike" spc="-1">
                <a:solidFill>
                  <a:srgbClr val="000000"/>
                </a:solidFill>
                <a:latin typeface="Arial"/>
              </a:rPr>
              <a:t>Source: https://aviation-safety.net/wikibase/</a:t>
            </a:r>
          </a:p>
        </p:txBody>
      </p:sp>
      <p:sp>
        <p:nvSpPr>
          <p:cNvPr id="90" name="TextBox 6"/>
          <p:cNvSpPr/>
          <p:nvPr/>
        </p:nvSpPr>
        <p:spPr>
          <a:xfrm>
            <a:off x="115200" y="1545840"/>
            <a:ext cx="2034720" cy="311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en-GB" sz="1500" b="0" strike="noStrike" spc="-1">
                <a:solidFill>
                  <a:srgbClr val="000000"/>
                </a:solidFill>
                <a:latin typeface="Gill Sans MT"/>
              </a:rPr>
              <a:t>Content:</a:t>
            </a:r>
            <a:endParaRPr lang="en-US" sz="15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How safe is flying</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000000"/>
                </a:solidFill>
                <a:latin typeface="Gill Sans MT"/>
              </a:rPr>
              <a:t>Statistics 2023</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Eng failure after T/O</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rPr>
              <a:t>Midair collision</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strike="noStrike" spc="-1">
                <a:solidFill>
                  <a:srgbClr val="757575"/>
                </a:solidFill>
                <a:latin typeface="Gill Sans MT"/>
                <a:ea typeface="Noto Sans CJK SC"/>
              </a:rPr>
              <a:t>LOC in flight</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Complacency</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TEM</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Three strikes rule</a:t>
            </a:r>
            <a:endParaRPr lang="en-US" sz="1300" b="0" strike="noStrike" spc="-1">
              <a:solidFill>
                <a:srgbClr val="000000"/>
              </a:solidFill>
              <a:latin typeface="Arial"/>
            </a:endParaRPr>
          </a:p>
          <a:p>
            <a:pPr marL="179280" indent="-179280" defTabSz="914400">
              <a:lnSpc>
                <a:spcPct val="100000"/>
              </a:lnSpc>
              <a:spcBef>
                <a:spcPts val="601"/>
              </a:spcBef>
              <a:buClr>
                <a:srgbClr val="000000"/>
              </a:buClr>
              <a:buFont typeface="OpenSymbol"/>
              <a:buAutoNum type="arabicPeriod"/>
            </a:pPr>
            <a:r>
              <a:rPr lang="en-US" sz="1300" b="0" i="1" strike="noStrike" spc="-1">
                <a:solidFill>
                  <a:srgbClr val="757575"/>
                </a:solidFill>
                <a:latin typeface="Gill Sans MT"/>
                <a:ea typeface="Noto Sans CJK SC"/>
              </a:rPr>
              <a:t>Other risks</a:t>
            </a:r>
            <a:endParaRPr lang="en-US" sz="1300" b="0" strike="noStrike" spc="-1">
              <a:solidFill>
                <a:srgbClr val="000000"/>
              </a:solidFill>
              <a:latin typeface="Arial"/>
            </a:endParaRPr>
          </a:p>
          <a:p>
            <a:pPr defTabSz="914400">
              <a:lnSpc>
                <a:spcPct val="100000"/>
              </a:lnSpc>
              <a:spcBef>
                <a:spcPts val="601"/>
              </a:spcBef>
            </a:pPr>
            <a:endParaRPr lang="en-US" sz="16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14328</TotalTime>
  <Words>4468</Words>
  <Application>Microsoft Office PowerPoint</Application>
  <PresentationFormat>Širokozaslonsko</PresentationFormat>
  <Paragraphs>888</Paragraphs>
  <Slides>45</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45</vt:i4>
      </vt:variant>
    </vt:vector>
  </HeadingPairs>
  <TitlesOfParts>
    <vt:vector size="53" baseType="lpstr">
      <vt:lpstr>Arial</vt:lpstr>
      <vt:lpstr>Calibri</vt:lpstr>
      <vt:lpstr>Gill Sans MT</vt:lpstr>
      <vt:lpstr>OpenSymbol</vt:lpstr>
      <vt:lpstr>Symbol</vt:lpstr>
      <vt:lpstr>Times New Roman</vt:lpstr>
      <vt:lpstr>Wingdings</vt:lpstr>
      <vt:lpstr>Officeova tema</vt:lpstr>
      <vt:lpstr>PowerPointova predstavitev</vt:lpstr>
      <vt:lpstr>Welcome</vt:lpstr>
      <vt:lpstr>How safe is flying</vt:lpstr>
      <vt:lpstr>How safe is flying</vt:lpstr>
      <vt:lpstr>How safe is flying</vt:lpstr>
      <vt:lpstr>2023 – Training accidents &amp; fatalities - Airplanes</vt:lpstr>
      <vt:lpstr>2023 – Training accidents &amp; fatalities - Airplanes</vt:lpstr>
      <vt:lpstr>2023 – Training accidents &amp; fatalities - Sailplanes</vt:lpstr>
      <vt:lpstr>2023 – Training accidents &amp; fatalities - Sailplanes</vt:lpstr>
      <vt:lpstr>2023 – Non-commercial other than complex aeroplanes</vt:lpstr>
      <vt:lpstr>2023 – Non-commercial other than complex aeroplanes</vt:lpstr>
      <vt:lpstr>2023 – Sailplanes</vt:lpstr>
      <vt:lpstr>2023 – Sailplanes</vt:lpstr>
      <vt:lpstr>Engine failure after takeoff</vt:lpstr>
      <vt:lpstr>Engine failure after takeoff</vt:lpstr>
      <vt:lpstr>Engine failure after takeoff</vt:lpstr>
      <vt:lpstr>Engine failure after takeoff</vt:lpstr>
      <vt:lpstr>Engine failure after takeoff</vt:lpstr>
      <vt:lpstr>Engine failure after takeoff</vt:lpstr>
      <vt:lpstr>Engine failure after takeoff</vt:lpstr>
      <vt:lpstr>Engine failure after takeoff</vt:lpstr>
      <vt:lpstr>Midair collision</vt:lpstr>
      <vt:lpstr>Midair collision</vt:lpstr>
      <vt:lpstr>Loss of control in-flight</vt:lpstr>
      <vt:lpstr>Loss of control in-flight</vt:lpstr>
      <vt:lpstr>Loss of control in-flight, weather related</vt:lpstr>
      <vt:lpstr>Loss of control in-flight, weather related</vt:lpstr>
      <vt:lpstr>Loss of control in-flight, death by flight instructor</vt:lpstr>
      <vt:lpstr>Loss of control in-flight, death by flight instructor</vt:lpstr>
      <vt:lpstr>Bounced landing</vt:lpstr>
      <vt:lpstr>Bounced landing</vt:lpstr>
      <vt:lpstr>Hard landing (tailstrike)</vt:lpstr>
      <vt:lpstr>Inadvertent complacency (nenamerno samozadovoljstvo)</vt:lpstr>
      <vt:lpstr>Inadvertent complacency - Countermeasures</vt:lpstr>
      <vt:lpstr>Threat and Error Management</vt:lpstr>
      <vt:lpstr>PowerPointova predstavitev</vt:lpstr>
      <vt:lpstr>PowerPointova predstavitev</vt:lpstr>
      <vt:lpstr>PowerPointova predstavitev</vt:lpstr>
      <vt:lpstr>Three strikes rule</vt:lpstr>
      <vt:lpstr>Other risks at training</vt:lpstr>
      <vt:lpstr>Other risks at training</vt:lpstr>
      <vt:lpstr>Other risks at training</vt:lpstr>
      <vt:lpstr>PowerPointova predstavitev</vt:lpstr>
      <vt:lpstr>PowerPointova predstavitev</vt:lpstr>
      <vt:lpstr>Other risks at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subject/>
  <dc:creator>Nik Naveršnik</dc:creator>
  <dc:description/>
  <cp:lastModifiedBy>Letalski center Maribor</cp:lastModifiedBy>
  <cp:revision>1606</cp:revision>
  <dcterms:created xsi:type="dcterms:W3CDTF">2019-11-23T22:34:55Z</dcterms:created>
  <dcterms:modified xsi:type="dcterms:W3CDTF">2024-01-20T14:09:20Z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13</vt:i4>
  </property>
  <property fmtid="{D5CDD505-2E9C-101B-9397-08002B2CF9AE}" pid="3" name="PresentationFormat">
    <vt:lpwstr>Widescreen</vt:lpwstr>
  </property>
  <property fmtid="{D5CDD505-2E9C-101B-9397-08002B2CF9AE}" pid="4" name="Slides">
    <vt:i4>61</vt:i4>
  </property>
</Properties>
</file>